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98" r:id="rId3"/>
    <p:sldId id="299" r:id="rId4"/>
    <p:sldId id="309" r:id="rId5"/>
    <p:sldId id="308" r:id="rId6"/>
    <p:sldId id="307" r:id="rId7"/>
    <p:sldId id="300" r:id="rId8"/>
    <p:sldId id="301" r:id="rId9"/>
    <p:sldId id="302" r:id="rId10"/>
    <p:sldId id="303" r:id="rId11"/>
    <p:sldId id="304" r:id="rId12"/>
    <p:sldId id="305" r:id="rId13"/>
    <p:sldId id="306" r:id="rId14"/>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6" autoAdjust="0"/>
    <p:restoredTop sz="94660"/>
  </p:normalViewPr>
  <p:slideViewPr>
    <p:cSldViewPr>
      <p:cViewPr>
        <p:scale>
          <a:sx n="66" d="100"/>
          <a:sy n="66" d="100"/>
        </p:scale>
        <p:origin x="-1008" y="-4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CB670FD-7BA1-43CC-8C85-324A5E015253}" type="datetimeFigureOut">
              <a:rPr lang="it-IT" smtClean="0"/>
              <a:pPr/>
              <a:t>15/10/14</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5C17967C-DE70-4763-ADA4-0E43BC8DF82A}" type="slidenum">
              <a:rPr lang="it-IT" smtClean="0"/>
              <a:pPr/>
              <a:t>‹n.›</a:t>
            </a:fld>
            <a:endParaRPr lang="it-IT"/>
          </a:p>
        </p:txBody>
      </p:sp>
    </p:spTree>
    <p:extLst>
      <p:ext uri="{BB962C8B-B14F-4D97-AF65-F5344CB8AC3E}">
        <p14:creationId xmlns:p14="http://schemas.microsoft.com/office/powerpoint/2010/main" val="389970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E7BA8FD-0900-4525-B5A5-40DE9159EE16}" type="datetime1">
              <a:rPr lang="it-IT" smtClean="0"/>
              <a:pPr/>
              <a:t>15/10/14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E13FB67-0217-49FC-BC47-E2C8279B98A6}" type="datetime1">
              <a:rPr lang="it-IT" smtClean="0"/>
              <a:pPr/>
              <a:t>15/10/14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5298D84-BC46-4AEC-A098-72B0BE619777}" type="datetime1">
              <a:rPr lang="it-IT" smtClean="0"/>
              <a:pPr/>
              <a:t>15/10/14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it-IT" smtClean="0">
                <a:solidFill>
                  <a:srgbClr val="000000"/>
                </a:solidFill>
                <a:latin typeface="Arial" charset="0"/>
              </a:endParaRPr>
            </a:p>
          </p:txBody>
        </p:sp>
        <p:sp>
          <p:nvSpPr>
            <p:cNvPr id="6" name="AutoShape 4"/>
            <p:cNvSpPr>
              <a:spLocks noChangeArrowheads="1"/>
            </p:cNvSpPr>
            <p:nvPr/>
          </p:nvSpPr>
          <p:spPr bwMode="auto">
            <a:xfrm>
              <a:off x="-1584" y="864"/>
              <a:ext cx="2304" cy="2304"/>
            </a:xfrm>
            <a:custGeom>
              <a:avLst/>
              <a:gdLst>
                <a:gd name="T0" fmla="*/ 1587 w 64000"/>
                <a:gd name="T1" fmla="*/ 85 h 64000"/>
                <a:gd name="T2" fmla="*/ 2304 w 64000"/>
                <a:gd name="T3" fmla="*/ 1152 h 64000"/>
                <a:gd name="T4" fmla="*/ 1587 w 64000"/>
                <a:gd name="T5" fmla="*/ 2219 h 64000"/>
                <a:gd name="T6" fmla="*/ 1587 w 64000"/>
                <a:gd name="T7" fmla="*/ 2219 h 64000"/>
                <a:gd name="T8" fmla="*/ 1587 w 64000"/>
                <a:gd name="T9" fmla="*/ 2219 h 64000"/>
                <a:gd name="T10" fmla="*/ 1587 w 64000"/>
                <a:gd name="T11" fmla="*/ 2219 h 64000"/>
                <a:gd name="T12" fmla="*/ 1587 w 64000"/>
                <a:gd name="T13" fmla="*/ 85 h 64000"/>
                <a:gd name="T14" fmla="*/ 1587 w 64000"/>
                <a:gd name="T15" fmla="*/ 85 h 64000"/>
                <a:gd name="T16" fmla="*/ 1587 w 64000"/>
                <a:gd name="T17" fmla="*/ 85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it-IT" smtClean="0">
                <a:solidFill>
                  <a:srgbClr val="000000"/>
                </a:solidFill>
                <a:latin typeface="Arial" charset="0"/>
              </a:endParaRPr>
            </a:p>
          </p:txBody>
        </p:sp>
        <p:sp>
          <p:nvSpPr>
            <p:cNvPr id="7" name="AutoShape 5"/>
            <p:cNvSpPr>
              <a:spLocks noChangeArrowheads="1"/>
            </p:cNvSpPr>
            <p:nvPr/>
          </p:nvSpPr>
          <p:spPr bwMode="auto">
            <a:xfrm>
              <a:off x="-2030" y="192"/>
              <a:ext cx="2544" cy="2544"/>
            </a:xfrm>
            <a:custGeom>
              <a:avLst/>
              <a:gdLst>
                <a:gd name="T0" fmla="*/ 2027 w 64000"/>
                <a:gd name="T1" fmla="*/ 248 h 64000"/>
                <a:gd name="T2" fmla="*/ 2544 w 64000"/>
                <a:gd name="T3" fmla="*/ 1272 h 64000"/>
                <a:gd name="T4" fmla="*/ 2027 w 64000"/>
                <a:gd name="T5" fmla="*/ 2296 h 64000"/>
                <a:gd name="T6" fmla="*/ 2027 w 64000"/>
                <a:gd name="T7" fmla="*/ 2296 h 64000"/>
                <a:gd name="T8" fmla="*/ 2027 w 64000"/>
                <a:gd name="T9" fmla="*/ 2296 h 64000"/>
                <a:gd name="T10" fmla="*/ 2027 w 64000"/>
                <a:gd name="T11" fmla="*/ 2296 h 64000"/>
                <a:gd name="T12" fmla="*/ 2027 w 64000"/>
                <a:gd name="T13" fmla="*/ 248 h 64000"/>
                <a:gd name="T14" fmla="*/ 2027 w 64000"/>
                <a:gd name="T15" fmla="*/ 248 h 64000"/>
                <a:gd name="T16" fmla="*/ 2027 w 64000"/>
                <a:gd name="T17" fmla="*/ 248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it-IT" smtClean="0">
                <a:solidFill>
                  <a:srgbClr val="000000"/>
                </a:solidFill>
                <a:latin typeface="Arial" charset="0"/>
              </a:endParaRPr>
            </a:p>
          </p:txBody>
        </p:sp>
      </p:grpSp>
      <p:sp>
        <p:nvSpPr>
          <p:cNvPr id="118790" name="Rectangle 6"/>
          <p:cNvSpPr>
            <a:spLocks noGrp="1" noChangeArrowheads="1"/>
          </p:cNvSpPr>
          <p:nvPr>
            <p:ph type="ctrTitle"/>
          </p:nvPr>
        </p:nvSpPr>
        <p:spPr>
          <a:xfrm>
            <a:off x="1443038" y="985838"/>
            <a:ext cx="7239000" cy="1444625"/>
          </a:xfrm>
        </p:spPr>
        <p:txBody>
          <a:bodyPr/>
          <a:lstStyle>
            <a:lvl1pPr>
              <a:defRPr sz="4000"/>
            </a:lvl1pPr>
          </a:lstStyle>
          <a:p>
            <a:r>
              <a:rPr lang="it-IT"/>
              <a:t>Fare clic per modificare lo stile del titolo</a:t>
            </a:r>
          </a:p>
        </p:txBody>
      </p:sp>
      <p:sp>
        <p:nvSpPr>
          <p:cNvPr id="11879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8" name="Rectangle 8"/>
          <p:cNvSpPr>
            <a:spLocks noGrp="1" noChangeArrowheads="1"/>
          </p:cNvSpPr>
          <p:nvPr>
            <p:ph type="dt" sz="half" idx="10"/>
          </p:nvPr>
        </p:nvSpPr>
        <p:spPr/>
        <p:txBody>
          <a:bodyPr/>
          <a:lstStyle>
            <a:lvl1pPr>
              <a:defRPr/>
            </a:lvl1pPr>
          </a:lstStyle>
          <a:p>
            <a:pPr>
              <a:defRPr/>
            </a:pPr>
            <a:endParaRPr lang="it-IT">
              <a:solidFill>
                <a:srgbClr val="000000"/>
              </a:solidFill>
            </a:endParaRPr>
          </a:p>
        </p:txBody>
      </p:sp>
      <p:sp>
        <p:nvSpPr>
          <p:cNvPr id="9" name="Rectangle 9"/>
          <p:cNvSpPr>
            <a:spLocks noGrp="1" noChangeArrowheads="1"/>
          </p:cNvSpPr>
          <p:nvPr>
            <p:ph type="ftr" sz="quarter" idx="11"/>
          </p:nvPr>
        </p:nvSpPr>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10" name="Rectangle 10"/>
          <p:cNvSpPr>
            <a:spLocks noGrp="1" noChangeArrowheads="1"/>
          </p:cNvSpPr>
          <p:nvPr>
            <p:ph type="sldNum" sz="quarter" idx="12"/>
          </p:nvPr>
        </p:nvSpPr>
        <p:spPr/>
        <p:txBody>
          <a:bodyPr/>
          <a:lstStyle>
            <a:lvl1pPr>
              <a:defRPr/>
            </a:lvl1pPr>
          </a:lstStyle>
          <a:p>
            <a:pPr>
              <a:defRPr/>
            </a:pPr>
            <a:fld id="{880E11B2-FFF7-46E8-8698-DCF943495535}"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86485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EC43CBDE-8747-4D78-9F00-E17171250A00}"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099058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63CAC5F8-F306-4B87-A703-04D4B3FE656E}"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950351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152F1709-8432-4C4D-A55A-D8C994D4AE1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410329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2FBFA84A-7605-47C4-A368-33C7B2C18BE8}"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143099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2CBF0A5C-B2B7-4CE2-A15A-970CC34694C8}"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4385634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4DAD7C88-2141-4564-9C89-6AC0533A0AB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243359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000DBB32-B3B3-41B1-A256-4BCC229A9DE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6832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0E8F6D-0977-4792-A2C6-F919D37BBE3B}" type="datetime1">
              <a:rPr lang="it-IT" smtClean="0"/>
              <a:pPr/>
              <a:t>15/10/14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F46A5010-8AF8-4499-A286-987EA4AFFDC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60795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666EFFF1-A5E5-44D1-8825-3D189E6A6B00}"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173056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6413" y="301625"/>
            <a:ext cx="1827212" cy="56403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370013" y="301625"/>
            <a:ext cx="5334000" cy="56403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r>
              <a:rPr lang="en-US">
                <a:solidFill>
                  <a:srgbClr val="000000"/>
                </a:solidFill>
              </a:rPr>
              <a:t>Module A  - 8</a:t>
            </a:r>
            <a:endParaRPr lang="it-IT">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3D77D76D-CB7E-44CC-A34B-301AEA924A1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98738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4A89757-1B0C-478D-98BC-807F6AC6037A}" type="datetime1">
              <a:rPr lang="it-IT" smtClean="0"/>
              <a:pPr/>
              <a:t>15/10/14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E9FA849-501C-4707-B440-D49F3BA4CF64}" type="datetime1">
              <a:rPr lang="it-IT" smtClean="0"/>
              <a:pPr/>
              <a:t>15/10/14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2D9C9C9-5DDE-41DD-8D01-B60E6AEE511C}" type="datetime1">
              <a:rPr lang="it-IT" smtClean="0"/>
              <a:pPr/>
              <a:t>15/10/14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8BB3471-90F2-4F0F-85C5-37B1AD6EED0D}" type="datetime1">
              <a:rPr lang="it-IT" smtClean="0"/>
              <a:pPr/>
              <a:t>15/10/14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38FBBB7-B555-4964-BD5E-BCA7CFC7BD0C}" type="datetime1">
              <a:rPr lang="it-IT" smtClean="0"/>
              <a:pPr/>
              <a:t>15/10/14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3459682-D24E-4090-9EC1-0ED730C89D1E}" type="datetime1">
              <a:rPr lang="it-IT" smtClean="0"/>
              <a:pPr/>
              <a:t>15/10/14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8344A59-4C22-4C37-8412-59FFB4A9F5EC}" type="datetime1">
              <a:rPr lang="it-IT" smtClean="0"/>
              <a:pPr/>
              <a:t>15/10/14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2C9FCD2-855E-4649-A24F-46026BC6DEA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88653D-4F83-4D1A-9740-7A602C35EF7B}" type="datetime1">
              <a:rPr lang="it-IT" smtClean="0"/>
              <a:pPr/>
              <a:t>15/10/14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9FCD2-855E-4649-A24F-46026BC6DEA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3238500" y="0"/>
            <a:ext cx="11925300" cy="3810000"/>
            <a:chOff x="-2040" y="0"/>
            <a:chExt cx="7512" cy="2400"/>
          </a:xfrm>
        </p:grpSpPr>
        <p:sp>
          <p:nvSpPr>
            <p:cNvPr id="2056" name="AutoShape 3"/>
            <p:cNvSpPr>
              <a:spLocks noChangeArrowheads="1"/>
            </p:cNvSpPr>
            <p:nvPr/>
          </p:nvSpPr>
          <p:spPr bwMode="auto">
            <a:xfrm>
              <a:off x="-2040" y="432"/>
              <a:ext cx="2592" cy="1968"/>
            </a:xfrm>
            <a:custGeom>
              <a:avLst/>
              <a:gdLst>
                <a:gd name="T0" fmla="*/ 2037 w 64000"/>
                <a:gd name="T1" fmla="*/ 177 h 64000"/>
                <a:gd name="T2" fmla="*/ 2592 w 64000"/>
                <a:gd name="T3" fmla="*/ 984 h 64000"/>
                <a:gd name="T4" fmla="*/ 2037 w 64000"/>
                <a:gd name="T5" fmla="*/ 1791 h 64000"/>
                <a:gd name="T6" fmla="*/ 2037 w 64000"/>
                <a:gd name="T7" fmla="*/ 1791 h 64000"/>
                <a:gd name="T8" fmla="*/ 2037 w 64000"/>
                <a:gd name="T9" fmla="*/ 1791 h 64000"/>
                <a:gd name="T10" fmla="*/ 2037 w 64000"/>
                <a:gd name="T11" fmla="*/ 1791 h 64000"/>
                <a:gd name="T12" fmla="*/ 2037 w 64000"/>
                <a:gd name="T13" fmla="*/ 177 h 64000"/>
                <a:gd name="T14" fmla="*/ 2037 w 64000"/>
                <a:gd name="T15" fmla="*/ 177 h 64000"/>
                <a:gd name="T16" fmla="*/ 2037 w 64000"/>
                <a:gd name="T17" fmla="*/ 17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it-IT" smtClean="0">
                <a:solidFill>
                  <a:srgbClr val="000000"/>
                </a:solidFill>
                <a:latin typeface="Arial" charset="0"/>
              </a:endParaRPr>
            </a:p>
          </p:txBody>
        </p:sp>
        <p:sp>
          <p:nvSpPr>
            <p:cNvPr id="2057" name="AutoShape 4"/>
            <p:cNvSpPr>
              <a:spLocks noChangeArrowheads="1"/>
            </p:cNvSpPr>
            <p:nvPr/>
          </p:nvSpPr>
          <p:spPr bwMode="auto">
            <a:xfrm>
              <a:off x="-1528" y="0"/>
              <a:ext cx="1949" cy="1987"/>
            </a:xfrm>
            <a:custGeom>
              <a:avLst/>
              <a:gdLst>
                <a:gd name="T0" fmla="*/ 1525 w 64000"/>
                <a:gd name="T1" fmla="*/ 174 h 64000"/>
                <a:gd name="T2" fmla="*/ 1949 w 64000"/>
                <a:gd name="T3" fmla="*/ 994 h 64000"/>
                <a:gd name="T4" fmla="*/ 1525 w 64000"/>
                <a:gd name="T5" fmla="*/ 1813 h 64000"/>
                <a:gd name="T6" fmla="*/ 1525 w 64000"/>
                <a:gd name="T7" fmla="*/ 1813 h 64000"/>
                <a:gd name="T8" fmla="*/ 1525 w 64000"/>
                <a:gd name="T9" fmla="*/ 1813 h 64000"/>
                <a:gd name="T10" fmla="*/ 1525 w 64000"/>
                <a:gd name="T11" fmla="*/ 1813 h 64000"/>
                <a:gd name="T12" fmla="*/ 1525 w 64000"/>
                <a:gd name="T13" fmla="*/ 174 h 64000"/>
                <a:gd name="T14" fmla="*/ 1525 w 64000"/>
                <a:gd name="T15" fmla="*/ 174 h 64000"/>
                <a:gd name="T16" fmla="*/ 1525 w 64000"/>
                <a:gd name="T17" fmla="*/ 174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it-IT" smtClean="0">
                <a:solidFill>
                  <a:srgbClr val="000000"/>
                </a:solidFill>
                <a:latin typeface="Arial" charset="0"/>
              </a:endParaRPr>
            </a:p>
          </p:txBody>
        </p:sp>
        <p:sp>
          <p:nvSpPr>
            <p:cNvPr id="2058" name="Line 5"/>
            <p:cNvSpPr>
              <a:spLocks noChangeShapeType="1"/>
            </p:cNvSpPr>
            <p:nvPr/>
          </p:nvSpPr>
          <p:spPr bwMode="auto">
            <a:xfrm>
              <a:off x="864" y="96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it-IT" smtClean="0">
                <a:solidFill>
                  <a:srgbClr val="000000"/>
                </a:solidFill>
                <a:latin typeface="Arial" charset="0"/>
              </a:endParaRPr>
            </a:p>
          </p:txBody>
        </p:sp>
      </p:grpSp>
      <p:sp>
        <p:nvSpPr>
          <p:cNvPr id="2051" name="Rectangle 6"/>
          <p:cNvSpPr>
            <a:spLocks noGrp="1" noChangeArrowheads="1"/>
          </p:cNvSpPr>
          <p:nvPr>
            <p:ph type="title"/>
          </p:nvPr>
        </p:nvSpPr>
        <p:spPr bwMode="auto">
          <a:xfrm>
            <a:off x="1370013" y="301625"/>
            <a:ext cx="7313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smtClean="0"/>
              <a:t>Fare clic per modificare lo stile del titolo</a:t>
            </a:r>
          </a:p>
        </p:txBody>
      </p:sp>
      <p:sp>
        <p:nvSpPr>
          <p:cNvPr id="2052" name="Rectangle 7"/>
          <p:cNvSpPr>
            <a:spLocks noGrp="1" noChangeArrowheads="1"/>
          </p:cNvSpPr>
          <p:nvPr>
            <p:ph type="body" idx="1"/>
          </p:nvPr>
        </p:nvSpPr>
        <p:spPr bwMode="auto">
          <a:xfrm>
            <a:off x="1370013" y="1827213"/>
            <a:ext cx="731361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1776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fontAlgn="base">
              <a:spcBef>
                <a:spcPct val="0"/>
              </a:spcBef>
              <a:spcAft>
                <a:spcPct val="0"/>
              </a:spcAft>
              <a:defRPr/>
            </a:pPr>
            <a:endParaRPr lang="it-IT">
              <a:solidFill>
                <a:srgbClr val="000000"/>
              </a:solidFill>
            </a:endParaRPr>
          </a:p>
        </p:txBody>
      </p:sp>
      <p:sp>
        <p:nvSpPr>
          <p:cNvPr id="11776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pPr fontAlgn="base">
              <a:spcBef>
                <a:spcPct val="0"/>
              </a:spcBef>
              <a:spcAft>
                <a:spcPct val="0"/>
              </a:spcAft>
              <a:defRPr/>
            </a:pPr>
            <a:r>
              <a:rPr lang="en-US">
                <a:solidFill>
                  <a:srgbClr val="000000"/>
                </a:solidFill>
              </a:rPr>
              <a:t>Module A  - 8</a:t>
            </a:r>
            <a:endParaRPr lang="it-IT">
              <a:solidFill>
                <a:srgbClr val="000000"/>
              </a:solidFill>
            </a:endParaRPr>
          </a:p>
        </p:txBody>
      </p:sp>
      <p:sp>
        <p:nvSpPr>
          <p:cNvPr id="11777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fontAlgn="base">
              <a:spcBef>
                <a:spcPct val="0"/>
              </a:spcBef>
              <a:spcAft>
                <a:spcPct val="0"/>
              </a:spcAft>
              <a:defRPr/>
            </a:pPr>
            <a:fld id="{705F73C5-24A0-4E38-9068-7048505A4D00}"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2522010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ctrTitle"/>
          </p:nvPr>
        </p:nvSpPr>
        <p:spPr>
          <a:xfrm>
            <a:off x="4643438" y="214313"/>
            <a:ext cx="3814762" cy="2214562"/>
          </a:xfrm>
        </p:spPr>
        <p:txBody>
          <a:bodyPr/>
          <a:lstStyle/>
          <a:p>
            <a:r>
              <a:rPr lang="it-IT" altLang="it-IT" sz="1800" dirty="0" smtClean="0"/>
              <a:t>Local and Industrial Development</a:t>
            </a:r>
            <a:br>
              <a:rPr lang="it-IT" altLang="it-IT" sz="1800" dirty="0" smtClean="0"/>
            </a:br>
            <a:r>
              <a:rPr lang="it-IT" altLang="it-IT" sz="1800" dirty="0" smtClean="0"/>
              <a:t/>
            </a:r>
            <a:br>
              <a:rPr lang="it-IT" altLang="it-IT" sz="1800" dirty="0" smtClean="0"/>
            </a:br>
            <a:r>
              <a:rPr lang="it-IT" altLang="it-IT" sz="1800" dirty="0" err="1" smtClean="0"/>
              <a:t>Module</a:t>
            </a:r>
            <a:r>
              <a:rPr lang="it-IT" altLang="it-IT" sz="1800" dirty="0" smtClean="0"/>
              <a:t> A - 8</a:t>
            </a:r>
            <a:br>
              <a:rPr lang="it-IT" altLang="it-IT" sz="1800" dirty="0" smtClean="0"/>
            </a:br>
            <a:r>
              <a:rPr lang="it-IT" altLang="it-IT" sz="1800" dirty="0" smtClean="0"/>
              <a:t/>
            </a:r>
            <a:br>
              <a:rPr lang="it-IT" altLang="it-IT" sz="1800" dirty="0" smtClean="0"/>
            </a:br>
            <a:r>
              <a:rPr lang="it-IT" altLang="it-IT" sz="1800" dirty="0" smtClean="0"/>
              <a:t>Marco </a:t>
            </a:r>
            <a:r>
              <a:rPr lang="it-IT" altLang="it-IT" sz="1800" dirty="0" err="1" smtClean="0"/>
              <a:t>Bellandi</a:t>
            </a:r>
            <a:r>
              <a:rPr lang="it-IT" altLang="it-IT" sz="1800" dirty="0" smtClean="0"/>
              <a:t/>
            </a:r>
            <a:br>
              <a:rPr lang="it-IT" altLang="it-IT" sz="1800" dirty="0" smtClean="0"/>
            </a:br>
            <a:r>
              <a:rPr lang="it-IT" altLang="it-IT" sz="1800" dirty="0" smtClean="0"/>
              <a:t/>
            </a:r>
            <a:br>
              <a:rPr lang="it-IT" altLang="it-IT" sz="1800" dirty="0" smtClean="0"/>
            </a:br>
            <a:endParaRPr lang="it-IT" altLang="it-IT" sz="1800" dirty="0" smtClean="0"/>
          </a:p>
        </p:txBody>
      </p:sp>
      <p:sp>
        <p:nvSpPr>
          <p:cNvPr id="7" name="Sottotitolo 6"/>
          <p:cNvSpPr>
            <a:spLocks noGrp="1"/>
          </p:cNvSpPr>
          <p:nvPr>
            <p:ph type="subTitle" idx="1"/>
          </p:nvPr>
        </p:nvSpPr>
        <p:spPr>
          <a:xfrm>
            <a:off x="1428750" y="2857500"/>
            <a:ext cx="7239000" cy="2500313"/>
          </a:xfrm>
        </p:spPr>
        <p:txBody>
          <a:bodyPr/>
          <a:lstStyle/>
          <a:p>
            <a:pPr marL="72000" fontAlgn="b">
              <a:defRPr/>
            </a:pPr>
            <a:r>
              <a:rPr lang="en-US" sz="2400" dirty="0" smtClean="0"/>
              <a:t>An Italian Industrial Compact?</a:t>
            </a:r>
          </a:p>
          <a:p>
            <a:pPr marL="72000" fontAlgn="b">
              <a:defRPr/>
            </a:pPr>
            <a:endParaRPr lang="en-GB" sz="2400" dirty="0" smtClean="0">
              <a:latin typeface="+mj-lt"/>
              <a:cs typeface="Arial" charset="0"/>
            </a:endParaRPr>
          </a:p>
          <a:p>
            <a:pPr algn="ctr">
              <a:defRPr/>
            </a:pPr>
            <a:r>
              <a:rPr lang="en-US" sz="2000" dirty="0" smtClean="0">
                <a:latin typeface="Calibri" pitchFamily="34" charset="0"/>
              </a:rPr>
              <a:t>M. </a:t>
            </a:r>
            <a:r>
              <a:rPr lang="en-US" sz="2000" dirty="0" err="1" smtClean="0">
                <a:latin typeface="Calibri" pitchFamily="34" charset="0"/>
              </a:rPr>
              <a:t>Bellandi</a:t>
            </a:r>
            <a:r>
              <a:rPr lang="en-US" sz="2000" dirty="0">
                <a:latin typeface="Calibri" pitchFamily="34" charset="0"/>
              </a:rPr>
              <a:t> </a:t>
            </a:r>
            <a:r>
              <a:rPr lang="en-US" sz="2000" dirty="0" smtClean="0">
                <a:latin typeface="Calibri" pitchFamily="34" charset="0"/>
              </a:rPr>
              <a:t>(2013</a:t>
            </a:r>
            <a:r>
              <a:rPr lang="en-US" sz="2000" dirty="0">
                <a:latin typeface="Calibri" pitchFamily="34" charset="0"/>
              </a:rPr>
              <a:t>). Territorial policies for industrial renaissance and innovation. </a:t>
            </a:r>
            <a:r>
              <a:rPr lang="en-US" sz="2000" i="1" dirty="0">
                <a:latin typeface="Calibri" pitchFamily="34" charset="0"/>
              </a:rPr>
              <a:t>European Review of Industrial Economics and Policy - ERIEP</a:t>
            </a:r>
            <a:r>
              <a:rPr lang="en-US" sz="2000" dirty="0">
                <a:latin typeface="Calibri" pitchFamily="34" charset="0"/>
              </a:rPr>
              <a:t>, 7</a:t>
            </a:r>
            <a:r>
              <a:rPr lang="en-US" sz="2000" dirty="0" smtClean="0">
                <a:latin typeface="Calibri" pitchFamily="34" charset="0"/>
              </a:rPr>
              <a:t>, online from 20-12-2014</a:t>
            </a:r>
          </a:p>
        </p:txBody>
      </p:sp>
    </p:spTree>
    <p:extLst>
      <p:ext uri="{BB962C8B-B14F-4D97-AF65-F5344CB8AC3E}">
        <p14:creationId xmlns:p14="http://schemas.microsoft.com/office/powerpoint/2010/main" val="3962652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571320" y="620640"/>
            <a:ext cx="7887960" cy="5040608"/>
          </a:xfrm>
          <a:prstGeom prst="rect">
            <a:avLst/>
          </a:prstGeom>
        </p:spPr>
        <p:txBody>
          <a:bodyPr lIns="90000" tIns="45000" rIns="90000" bIns="45000"/>
          <a:lstStyle/>
          <a:p>
            <a:pPr>
              <a:lnSpc>
                <a:spcPct val="90000"/>
              </a:lnSpc>
            </a:pPr>
            <a:r>
              <a:rPr lang="it-IT" sz="2400" dirty="0" err="1" smtClean="0">
                <a:solidFill>
                  <a:srgbClr val="632523"/>
                </a:solidFill>
                <a:latin typeface="Calibri"/>
              </a:rPr>
              <a:t>Concerning</a:t>
            </a:r>
            <a:r>
              <a:rPr lang="it-IT" sz="2400" dirty="0" smtClean="0">
                <a:solidFill>
                  <a:srgbClr val="632523"/>
                </a:solidFill>
                <a:latin typeface="Calibri"/>
              </a:rPr>
              <a:t> </a:t>
            </a:r>
            <a:r>
              <a:rPr lang="it-IT" sz="2400" dirty="0" err="1">
                <a:solidFill>
                  <a:srgbClr val="632523"/>
                </a:solidFill>
                <a:latin typeface="Calibri"/>
              </a:rPr>
              <a:t>regional</a:t>
            </a:r>
            <a:r>
              <a:rPr lang="it-IT" sz="2400" dirty="0">
                <a:solidFill>
                  <a:srgbClr val="632523"/>
                </a:solidFill>
                <a:latin typeface="Calibri"/>
              </a:rPr>
              <a:t> and </a:t>
            </a:r>
            <a:r>
              <a:rPr lang="it-IT" sz="2400" dirty="0" err="1">
                <a:solidFill>
                  <a:srgbClr val="632523"/>
                </a:solidFill>
                <a:latin typeface="Calibri"/>
              </a:rPr>
              <a:t>national</a:t>
            </a:r>
            <a:r>
              <a:rPr lang="it-IT" sz="2400" dirty="0">
                <a:solidFill>
                  <a:srgbClr val="632523"/>
                </a:solidFill>
                <a:latin typeface="Calibri"/>
              </a:rPr>
              <a:t> </a:t>
            </a:r>
            <a:r>
              <a:rPr lang="it-IT" sz="2400" dirty="0" err="1">
                <a:solidFill>
                  <a:srgbClr val="632523"/>
                </a:solidFill>
                <a:latin typeface="Calibri"/>
              </a:rPr>
              <a:t>platforms</a:t>
            </a:r>
            <a:r>
              <a:rPr lang="it-IT" sz="2400" dirty="0">
                <a:solidFill>
                  <a:srgbClr val="632523"/>
                </a:solidFill>
                <a:latin typeface="Calibri"/>
              </a:rPr>
              <a:t> - 2</a:t>
            </a:r>
            <a:endParaRPr dirty="0"/>
          </a:p>
          <a:p>
            <a:pPr>
              <a:lnSpc>
                <a:spcPct val="90000"/>
              </a:lnSpc>
            </a:pPr>
            <a:endParaRPr lang="it-IT" sz="2000" i="1" dirty="0" smtClean="0">
              <a:solidFill>
                <a:srgbClr val="632523"/>
              </a:solidFill>
              <a:latin typeface="Calibri"/>
            </a:endParaRPr>
          </a:p>
          <a:p>
            <a:pPr>
              <a:lnSpc>
                <a:spcPct val="90000"/>
              </a:lnSpc>
            </a:pPr>
            <a:r>
              <a:rPr lang="it-IT" sz="2000" b="1" i="1" dirty="0" smtClean="0">
                <a:solidFill>
                  <a:srgbClr val="632523"/>
                </a:solidFill>
                <a:latin typeface="Calibri"/>
              </a:rPr>
              <a:t>May </a:t>
            </a:r>
            <a:r>
              <a:rPr lang="it-IT" sz="2000" b="1" i="1" dirty="0" err="1" smtClean="0">
                <a:solidFill>
                  <a:srgbClr val="632523"/>
                </a:solidFill>
                <a:latin typeface="Calibri"/>
              </a:rPr>
              <a:t>it</a:t>
            </a:r>
            <a:r>
              <a:rPr lang="it-IT" sz="2000" b="1" i="1" dirty="0" smtClean="0">
                <a:solidFill>
                  <a:srgbClr val="632523"/>
                </a:solidFill>
                <a:latin typeface="Calibri"/>
              </a:rPr>
              <a:t> work </a:t>
            </a:r>
            <a:r>
              <a:rPr lang="it-IT" sz="2000" b="1" i="1" dirty="0" err="1" smtClean="0">
                <a:solidFill>
                  <a:srgbClr val="632523"/>
                </a:solidFill>
                <a:latin typeface="Calibri"/>
              </a:rPr>
              <a:t>again</a:t>
            </a:r>
            <a:r>
              <a:rPr lang="it-IT" sz="2000" b="1" i="1" dirty="0" smtClean="0">
                <a:solidFill>
                  <a:srgbClr val="632523"/>
                </a:solidFill>
                <a:latin typeface="Calibri"/>
              </a:rPr>
              <a:t> in </a:t>
            </a:r>
            <a:r>
              <a:rPr lang="it-IT" sz="2000" b="1" i="1" dirty="0" err="1" smtClean="0">
                <a:solidFill>
                  <a:srgbClr val="632523"/>
                </a:solidFill>
                <a:latin typeface="Calibri"/>
              </a:rPr>
              <a:t>new</a:t>
            </a:r>
            <a:r>
              <a:rPr lang="it-IT" sz="2000" b="1" i="1" dirty="0" smtClean="0">
                <a:solidFill>
                  <a:srgbClr val="632523"/>
                </a:solidFill>
                <a:latin typeface="Calibri"/>
              </a:rPr>
              <a:t> or </a:t>
            </a:r>
            <a:r>
              <a:rPr lang="it-IT" sz="2000" b="1" i="1" dirty="0" err="1" smtClean="0">
                <a:solidFill>
                  <a:srgbClr val="632523"/>
                </a:solidFill>
                <a:latin typeface="Calibri"/>
              </a:rPr>
              <a:t>related</a:t>
            </a:r>
            <a:r>
              <a:rPr lang="it-IT" sz="2000" b="1" i="1" dirty="0" smtClean="0">
                <a:solidFill>
                  <a:srgbClr val="632523"/>
                </a:solidFill>
                <a:latin typeface="Calibri"/>
              </a:rPr>
              <a:t> </a:t>
            </a:r>
            <a:r>
              <a:rPr lang="it-IT" sz="2000" b="1" i="1" dirty="0" err="1" smtClean="0">
                <a:solidFill>
                  <a:srgbClr val="632523"/>
                </a:solidFill>
                <a:latin typeface="Calibri"/>
              </a:rPr>
              <a:t>fields</a:t>
            </a:r>
            <a:r>
              <a:rPr lang="it-IT" sz="2000" b="1" i="1" dirty="0" smtClean="0">
                <a:solidFill>
                  <a:srgbClr val="632523"/>
                </a:solidFill>
                <a:latin typeface="Calibri"/>
              </a:rPr>
              <a:t>?</a:t>
            </a:r>
          </a:p>
          <a:p>
            <a:pPr>
              <a:spcBef>
                <a:spcPts val="600"/>
              </a:spcBef>
              <a:spcAft>
                <a:spcPts val="600"/>
              </a:spcAft>
            </a:pPr>
            <a:r>
              <a:rPr lang="it-IT" sz="2000" i="1" dirty="0" err="1" smtClean="0">
                <a:solidFill>
                  <a:srgbClr val="632523"/>
                </a:solidFill>
                <a:latin typeface="Calibri"/>
              </a:rPr>
              <a:t>Transversal</a:t>
            </a:r>
            <a:r>
              <a:rPr lang="it-IT" sz="2000" i="1" dirty="0" smtClean="0">
                <a:solidFill>
                  <a:srgbClr val="632523"/>
                </a:solidFill>
                <a:latin typeface="Calibri"/>
              </a:rPr>
              <a:t> </a:t>
            </a:r>
            <a:r>
              <a:rPr lang="it-IT" sz="2000" i="1" dirty="0" err="1" smtClean="0">
                <a:solidFill>
                  <a:srgbClr val="632523"/>
                </a:solidFill>
                <a:latin typeface="Calibri"/>
              </a:rPr>
              <a:t>ideas</a:t>
            </a:r>
            <a:r>
              <a:rPr lang="it-IT" sz="2000" i="1" dirty="0" smtClean="0">
                <a:solidFill>
                  <a:srgbClr val="632523"/>
                </a:solidFill>
                <a:latin typeface="Calibri"/>
              </a:rPr>
              <a:t> on </a:t>
            </a:r>
            <a:r>
              <a:rPr lang="it-IT" sz="2000" i="1" dirty="0" err="1" smtClean="0">
                <a:solidFill>
                  <a:srgbClr val="632523"/>
                </a:solidFill>
                <a:latin typeface="Calibri"/>
              </a:rPr>
              <a:t>new</a:t>
            </a:r>
            <a:r>
              <a:rPr lang="it-IT" sz="2000" i="1" dirty="0" smtClean="0">
                <a:solidFill>
                  <a:srgbClr val="632523"/>
                </a:solidFill>
                <a:latin typeface="Calibri"/>
              </a:rPr>
              <a:t> </a:t>
            </a:r>
            <a:r>
              <a:rPr lang="it-IT" sz="2000" i="1" dirty="0" err="1" smtClean="0">
                <a:solidFill>
                  <a:srgbClr val="632523"/>
                </a:solidFill>
                <a:latin typeface="Calibri"/>
              </a:rPr>
              <a:t>ways</a:t>
            </a:r>
            <a:r>
              <a:rPr lang="it-IT" sz="2000" i="1" dirty="0" smtClean="0">
                <a:solidFill>
                  <a:srgbClr val="632523"/>
                </a:solidFill>
                <a:latin typeface="Calibri"/>
              </a:rPr>
              <a:t> </a:t>
            </a:r>
            <a:r>
              <a:rPr lang="it-IT" sz="2000" i="1" dirty="0" err="1" smtClean="0">
                <a:solidFill>
                  <a:srgbClr val="632523"/>
                </a:solidFill>
                <a:latin typeface="Calibri"/>
              </a:rPr>
              <a:t>of</a:t>
            </a:r>
            <a:r>
              <a:rPr lang="it-IT" sz="2000" i="1" dirty="0" smtClean="0">
                <a:solidFill>
                  <a:srgbClr val="632523"/>
                </a:solidFill>
                <a:latin typeface="Calibri"/>
              </a:rPr>
              <a:t> </a:t>
            </a:r>
            <a:r>
              <a:rPr lang="it-IT" sz="2000" i="1" dirty="0" err="1" smtClean="0">
                <a:solidFill>
                  <a:srgbClr val="632523"/>
                </a:solidFill>
                <a:latin typeface="Calibri"/>
              </a:rPr>
              <a:t>understanding</a:t>
            </a:r>
            <a:r>
              <a:rPr lang="it-IT" sz="2000" i="1" dirty="0" smtClean="0">
                <a:solidFill>
                  <a:srgbClr val="632523"/>
                </a:solidFill>
                <a:latin typeface="Calibri"/>
              </a:rPr>
              <a:t> life and work </a:t>
            </a:r>
            <a:r>
              <a:rPr lang="it-IT" sz="2000" dirty="0" err="1" smtClean="0">
                <a:solidFill>
                  <a:srgbClr val="632523"/>
                </a:solidFill>
                <a:latin typeface="Calibri"/>
              </a:rPr>
              <a:t>as</a:t>
            </a:r>
            <a:r>
              <a:rPr lang="it-IT" sz="2000" dirty="0" smtClean="0">
                <a:solidFill>
                  <a:srgbClr val="632523"/>
                </a:solidFill>
                <a:latin typeface="Calibri"/>
              </a:rPr>
              <a:t> the </a:t>
            </a:r>
            <a:r>
              <a:rPr lang="it-IT" sz="2000" dirty="0" err="1" smtClean="0">
                <a:solidFill>
                  <a:srgbClr val="632523"/>
                </a:solidFill>
                <a:latin typeface="Calibri"/>
              </a:rPr>
              <a:t>drivers</a:t>
            </a:r>
            <a:r>
              <a:rPr lang="it-IT" sz="2000" dirty="0" smtClean="0">
                <a:solidFill>
                  <a:srgbClr val="632523"/>
                </a:solidFill>
                <a:latin typeface="Calibri"/>
              </a:rPr>
              <a:t> </a:t>
            </a:r>
            <a:r>
              <a:rPr lang="it-IT" sz="2000" dirty="0" err="1" smtClean="0">
                <a:solidFill>
                  <a:srgbClr val="632523"/>
                </a:solidFill>
                <a:latin typeface="Calibri"/>
              </a:rPr>
              <a:t>of</a:t>
            </a:r>
            <a:r>
              <a:rPr lang="it-IT" sz="2000" dirty="0" smtClean="0">
                <a:solidFill>
                  <a:srgbClr val="632523"/>
                </a:solidFill>
                <a:latin typeface="Calibri"/>
              </a:rPr>
              <a:t> </a:t>
            </a:r>
            <a:r>
              <a:rPr lang="it-IT" sz="2000" dirty="0" err="1" smtClean="0">
                <a:solidFill>
                  <a:srgbClr val="632523"/>
                </a:solidFill>
                <a:latin typeface="Calibri"/>
              </a:rPr>
              <a:t>processes</a:t>
            </a:r>
            <a:r>
              <a:rPr lang="it-IT" sz="2000" dirty="0" smtClean="0">
                <a:solidFill>
                  <a:srgbClr val="632523"/>
                </a:solidFill>
                <a:latin typeface="Calibri"/>
              </a:rPr>
              <a:t> </a:t>
            </a:r>
            <a:r>
              <a:rPr lang="it-IT" sz="2000" dirty="0" err="1" smtClean="0">
                <a:solidFill>
                  <a:srgbClr val="632523"/>
                </a:solidFill>
                <a:latin typeface="Calibri"/>
              </a:rPr>
              <a:t>integrating</a:t>
            </a:r>
            <a:r>
              <a:rPr lang="it-IT" sz="2000" dirty="0" smtClean="0">
                <a:solidFill>
                  <a:srgbClr val="632523"/>
                </a:solidFill>
                <a:latin typeface="Calibri"/>
              </a:rPr>
              <a:t>  a </a:t>
            </a:r>
            <a:r>
              <a:rPr lang="it-IT" sz="2000" u="sng" dirty="0" smtClean="0">
                <a:solidFill>
                  <a:srgbClr val="632523"/>
                </a:solidFill>
                <a:latin typeface="Calibri"/>
              </a:rPr>
              <a:t>disperse </a:t>
            </a:r>
            <a:r>
              <a:rPr lang="it-IT" sz="2000" u="sng" dirty="0" err="1" smtClean="0">
                <a:solidFill>
                  <a:srgbClr val="632523"/>
                </a:solidFill>
                <a:latin typeface="Calibri"/>
              </a:rPr>
              <a:t>wealth</a:t>
            </a:r>
            <a:r>
              <a:rPr lang="it-IT" sz="2000" u="sng" dirty="0" smtClean="0">
                <a:solidFill>
                  <a:srgbClr val="632523"/>
                </a:solidFill>
                <a:latin typeface="Calibri"/>
              </a:rPr>
              <a:t> </a:t>
            </a:r>
            <a:r>
              <a:rPr lang="it-IT" sz="2000" u="sng" dirty="0" err="1" smtClean="0">
                <a:solidFill>
                  <a:srgbClr val="632523"/>
                </a:solidFill>
                <a:latin typeface="Calibri"/>
              </a:rPr>
              <a:t>of</a:t>
            </a:r>
            <a:r>
              <a:rPr lang="it-IT" sz="2000" u="sng" dirty="0" smtClean="0">
                <a:solidFill>
                  <a:srgbClr val="632523"/>
                </a:solidFill>
                <a:latin typeface="Calibri"/>
              </a:rPr>
              <a:t> </a:t>
            </a:r>
            <a:r>
              <a:rPr lang="it-IT" sz="2000" u="sng" dirty="0" err="1" smtClean="0">
                <a:solidFill>
                  <a:srgbClr val="632523"/>
                </a:solidFill>
                <a:latin typeface="Calibri"/>
              </a:rPr>
              <a:t>national</a:t>
            </a:r>
            <a:r>
              <a:rPr lang="it-IT" sz="2000" u="sng" dirty="0" smtClean="0">
                <a:solidFill>
                  <a:srgbClr val="632523"/>
                </a:solidFill>
                <a:latin typeface="Calibri"/>
              </a:rPr>
              <a:t> </a:t>
            </a:r>
            <a:r>
              <a:rPr lang="it-IT" sz="2000" u="sng" dirty="0" err="1" smtClean="0">
                <a:solidFill>
                  <a:srgbClr val="632523"/>
                </a:solidFill>
                <a:latin typeface="Calibri"/>
              </a:rPr>
              <a:t>resources</a:t>
            </a:r>
            <a:r>
              <a:rPr lang="it-IT" sz="2000" dirty="0" smtClean="0">
                <a:solidFill>
                  <a:srgbClr val="632523"/>
                </a:solidFill>
                <a:latin typeface="Calibri"/>
              </a:rPr>
              <a:t>, and </a:t>
            </a:r>
            <a:r>
              <a:rPr lang="it-IT" sz="2000" dirty="0" err="1" smtClean="0">
                <a:solidFill>
                  <a:srgbClr val="632523"/>
                </a:solidFill>
                <a:latin typeface="Calibri"/>
              </a:rPr>
              <a:t>allowing</a:t>
            </a:r>
            <a:r>
              <a:rPr lang="it-IT" sz="2000" dirty="0" smtClean="0">
                <a:solidFill>
                  <a:srgbClr val="632523"/>
                </a:solidFill>
                <a:latin typeface="Calibri"/>
              </a:rPr>
              <a:t> the </a:t>
            </a:r>
            <a:r>
              <a:rPr lang="it-IT" sz="2000" dirty="0" err="1" smtClean="0">
                <a:solidFill>
                  <a:srgbClr val="632523"/>
                </a:solidFill>
                <a:latin typeface="Calibri"/>
              </a:rPr>
              <a:t>emergence</a:t>
            </a:r>
            <a:r>
              <a:rPr lang="it-IT" sz="2000" dirty="0" smtClean="0">
                <a:solidFill>
                  <a:srgbClr val="632523"/>
                </a:solidFill>
                <a:latin typeface="Calibri"/>
              </a:rPr>
              <a:t> </a:t>
            </a:r>
            <a:r>
              <a:rPr lang="it-IT" sz="2000" dirty="0" err="1" smtClean="0">
                <a:solidFill>
                  <a:srgbClr val="632523"/>
                </a:solidFill>
                <a:latin typeface="Calibri"/>
              </a:rPr>
              <a:t>of</a:t>
            </a:r>
            <a:r>
              <a:rPr lang="it-IT" sz="2000" dirty="0" smtClean="0">
                <a:solidFill>
                  <a:srgbClr val="632523"/>
                </a:solidFill>
                <a:latin typeface="Calibri"/>
              </a:rPr>
              <a:t> </a:t>
            </a:r>
            <a:r>
              <a:rPr lang="it-IT" sz="2000" cap="small" dirty="0" err="1" smtClean="0">
                <a:solidFill>
                  <a:srgbClr val="632523"/>
                </a:solidFill>
                <a:latin typeface="Calibri"/>
              </a:rPr>
              <a:t>innovation</a:t>
            </a:r>
            <a:r>
              <a:rPr lang="it-IT" sz="2000" cap="small" dirty="0" smtClean="0">
                <a:solidFill>
                  <a:srgbClr val="632523"/>
                </a:solidFill>
                <a:latin typeface="Calibri"/>
              </a:rPr>
              <a:t> </a:t>
            </a:r>
            <a:r>
              <a:rPr lang="it-IT" sz="2000" cap="small" dirty="0" err="1" smtClean="0">
                <a:solidFill>
                  <a:srgbClr val="632523"/>
                </a:solidFill>
                <a:latin typeface="Calibri"/>
              </a:rPr>
              <a:t>platforms</a:t>
            </a:r>
            <a:r>
              <a:rPr lang="it-IT" sz="2000" dirty="0" smtClean="0">
                <a:solidFill>
                  <a:srgbClr val="632523"/>
                </a:solidFill>
                <a:latin typeface="Calibri"/>
              </a:rPr>
              <a:t>, </a:t>
            </a:r>
            <a:r>
              <a:rPr lang="it-IT" sz="2000" dirty="0" err="1" smtClean="0">
                <a:solidFill>
                  <a:srgbClr val="632523"/>
                </a:solidFill>
                <a:latin typeface="Calibri"/>
              </a:rPr>
              <a:t>new</a:t>
            </a:r>
            <a:r>
              <a:rPr lang="it-IT" sz="2000" dirty="0" smtClean="0">
                <a:solidFill>
                  <a:srgbClr val="632523"/>
                </a:solidFill>
                <a:latin typeface="Calibri"/>
              </a:rPr>
              <a:t> or </a:t>
            </a:r>
            <a:r>
              <a:rPr lang="it-IT" sz="2000" dirty="0" err="1" smtClean="0">
                <a:solidFill>
                  <a:srgbClr val="632523"/>
                </a:solidFill>
                <a:latin typeface="Calibri"/>
              </a:rPr>
              <a:t>related</a:t>
            </a:r>
            <a:r>
              <a:rPr lang="it-IT" sz="2000" dirty="0" smtClean="0">
                <a:solidFill>
                  <a:srgbClr val="632523"/>
                </a:solidFill>
                <a:latin typeface="Calibri"/>
              </a:rPr>
              <a:t> </a:t>
            </a:r>
            <a:r>
              <a:rPr lang="it-IT" sz="2000" dirty="0" err="1" smtClean="0">
                <a:solidFill>
                  <a:srgbClr val="632523"/>
                </a:solidFill>
                <a:latin typeface="Calibri"/>
              </a:rPr>
              <a:t>to</a:t>
            </a:r>
            <a:r>
              <a:rPr lang="it-IT" sz="2000" dirty="0" smtClean="0">
                <a:solidFill>
                  <a:srgbClr val="632523"/>
                </a:solidFill>
                <a:latin typeface="Calibri"/>
              </a:rPr>
              <a:t> </a:t>
            </a:r>
            <a:r>
              <a:rPr lang="it-IT" sz="2000" dirty="0" err="1" smtClean="0">
                <a:solidFill>
                  <a:srgbClr val="632523"/>
                </a:solidFill>
                <a:latin typeface="Calibri"/>
              </a:rPr>
              <a:t>those</a:t>
            </a:r>
            <a:r>
              <a:rPr lang="it-IT" sz="2000" dirty="0" smtClean="0">
                <a:solidFill>
                  <a:srgbClr val="632523"/>
                </a:solidFill>
                <a:latin typeface="Calibri"/>
              </a:rPr>
              <a:t> </a:t>
            </a:r>
            <a:r>
              <a:rPr lang="it-IT" sz="2000" dirty="0" err="1" smtClean="0">
                <a:solidFill>
                  <a:srgbClr val="632523"/>
                </a:solidFill>
                <a:latin typeface="Calibri"/>
              </a:rPr>
              <a:t>of</a:t>
            </a:r>
            <a:r>
              <a:rPr lang="it-IT" sz="2000" dirty="0" smtClean="0">
                <a:solidFill>
                  <a:srgbClr val="632523"/>
                </a:solidFill>
                <a:latin typeface="Calibri"/>
              </a:rPr>
              <a:t> </a:t>
            </a:r>
            <a:r>
              <a:rPr lang="it-IT" sz="2000" dirty="0" err="1" smtClean="0">
                <a:solidFill>
                  <a:srgbClr val="632523"/>
                </a:solidFill>
                <a:latin typeface="Calibri"/>
              </a:rPr>
              <a:t>made</a:t>
            </a:r>
            <a:r>
              <a:rPr lang="it-IT" sz="2000" dirty="0" smtClean="0">
                <a:solidFill>
                  <a:srgbClr val="632523"/>
                </a:solidFill>
                <a:latin typeface="Calibri"/>
              </a:rPr>
              <a:t> in Italy (the </a:t>
            </a:r>
            <a:r>
              <a:rPr lang="it-IT" sz="2000" dirty="0" err="1" smtClean="0">
                <a:solidFill>
                  <a:srgbClr val="632523"/>
                </a:solidFill>
                <a:latin typeface="Calibri"/>
              </a:rPr>
              <a:t>magic</a:t>
            </a:r>
            <a:r>
              <a:rPr lang="it-IT" sz="2000" dirty="0" smtClean="0">
                <a:solidFill>
                  <a:srgbClr val="632523"/>
                </a:solidFill>
                <a:latin typeface="Calibri"/>
              </a:rPr>
              <a:t> </a:t>
            </a:r>
            <a:r>
              <a:rPr lang="it-IT" sz="2000" dirty="0" err="1" smtClean="0">
                <a:solidFill>
                  <a:srgbClr val="632523"/>
                </a:solidFill>
                <a:latin typeface="Calibri"/>
              </a:rPr>
              <a:t>circles</a:t>
            </a:r>
            <a:r>
              <a:rPr lang="it-IT" sz="2000" dirty="0" smtClean="0">
                <a:solidFill>
                  <a:srgbClr val="632523"/>
                </a:solidFill>
                <a:latin typeface="Calibri"/>
              </a:rPr>
              <a:t>), </a:t>
            </a:r>
            <a:r>
              <a:rPr lang="en-US" sz="2000" dirty="0" smtClean="0">
                <a:solidFill>
                  <a:srgbClr val="632523"/>
                </a:solidFill>
                <a:ea typeface="Times New Roman"/>
              </a:rPr>
              <a:t>recombining and potentially multiplying many supply chains</a:t>
            </a:r>
            <a:r>
              <a:rPr lang="it-IT" sz="2000" dirty="0" smtClean="0">
                <a:solidFill>
                  <a:srgbClr val="632523"/>
                </a:solidFill>
                <a:latin typeface="Calibri"/>
              </a:rPr>
              <a:t>. E.g.:</a:t>
            </a:r>
          </a:p>
          <a:p>
            <a:pPr>
              <a:spcAft>
                <a:spcPts val="600"/>
              </a:spcAft>
              <a:buSzPct val="100000"/>
              <a:buFont typeface="Wingdings" pitchFamily="2" charset="2"/>
              <a:buChar char="q"/>
            </a:pPr>
            <a:r>
              <a:rPr lang="en-US" sz="2000" dirty="0" smtClean="0">
                <a:solidFill>
                  <a:srgbClr val="632523"/>
                </a:solidFill>
                <a:latin typeface="Calibri"/>
                <a:ea typeface="Times New Roman"/>
              </a:rPr>
              <a:t> </a:t>
            </a:r>
            <a:r>
              <a:rPr lang="en-US" i="1" dirty="0" smtClean="0">
                <a:solidFill>
                  <a:srgbClr val="632523"/>
                </a:solidFill>
                <a:latin typeface="Calibri"/>
                <a:ea typeface="Times New Roman"/>
              </a:rPr>
              <a:t>Art and Science </a:t>
            </a:r>
            <a:r>
              <a:rPr lang="en-US" dirty="0" smtClean="0">
                <a:solidFill>
                  <a:srgbClr val="632523"/>
                </a:solidFill>
                <a:latin typeface="Calibri"/>
                <a:ea typeface="Times New Roman"/>
              </a:rPr>
              <a:t>→ </a:t>
            </a:r>
            <a:r>
              <a:rPr lang="en-US" u="sng" dirty="0" smtClean="0">
                <a:solidFill>
                  <a:srgbClr val="632523"/>
                </a:solidFill>
                <a:latin typeface="Calibri"/>
                <a:ea typeface="Times New Roman"/>
              </a:rPr>
              <a:t>Culture, Science and High technology on/around Arts and Crafts </a:t>
            </a:r>
            <a:r>
              <a:rPr lang="en-US" dirty="0" smtClean="0">
                <a:solidFill>
                  <a:srgbClr val="632523"/>
                </a:solidFill>
                <a:ea typeface="Times New Roman"/>
              </a:rPr>
              <a:t>→ </a:t>
            </a:r>
            <a:r>
              <a:rPr lang="en-US" cap="small" dirty="0" smtClean="0">
                <a:solidFill>
                  <a:srgbClr val="632523"/>
                </a:solidFill>
                <a:latin typeface="Calibri"/>
              </a:rPr>
              <a:t>high quality products and services for world Arts markets</a:t>
            </a:r>
            <a:endParaRPr lang="it-IT" cap="small" dirty="0" smtClean="0">
              <a:solidFill>
                <a:srgbClr val="632523"/>
              </a:solidFill>
              <a:latin typeface="Calibri"/>
            </a:endParaRPr>
          </a:p>
          <a:p>
            <a:pPr>
              <a:lnSpc>
                <a:spcPct val="90000"/>
              </a:lnSpc>
              <a:spcAft>
                <a:spcPts val="600"/>
              </a:spcAft>
              <a:buSzPct val="100000"/>
              <a:buFont typeface="Wingdings" pitchFamily="2" charset="2"/>
              <a:buChar char="q"/>
            </a:pPr>
            <a:r>
              <a:rPr lang="it-IT" dirty="0" smtClean="0">
                <a:solidFill>
                  <a:srgbClr val="632523"/>
                </a:solidFill>
                <a:latin typeface="Calibri"/>
                <a:ea typeface="Times New Roman"/>
              </a:rPr>
              <a:t> </a:t>
            </a:r>
            <a:r>
              <a:rPr lang="it-IT" i="1" dirty="0" smtClean="0">
                <a:solidFill>
                  <a:srgbClr val="632523"/>
                </a:solidFill>
                <a:latin typeface="Calibri"/>
                <a:ea typeface="Times New Roman"/>
              </a:rPr>
              <a:t>World Heritage Smart </a:t>
            </a:r>
            <a:r>
              <a:rPr lang="it-IT" i="1" dirty="0" err="1" smtClean="0">
                <a:solidFill>
                  <a:srgbClr val="632523"/>
                </a:solidFill>
                <a:latin typeface="Calibri"/>
                <a:ea typeface="Times New Roman"/>
              </a:rPr>
              <a:t>Cities</a:t>
            </a:r>
            <a:r>
              <a:rPr lang="it-IT" i="1" dirty="0" smtClean="0">
                <a:solidFill>
                  <a:srgbClr val="632523"/>
                </a:solidFill>
                <a:latin typeface="Calibri"/>
                <a:ea typeface="Times New Roman"/>
              </a:rPr>
              <a:t> </a:t>
            </a:r>
            <a:r>
              <a:rPr lang="it-IT" dirty="0" smtClean="0">
                <a:solidFill>
                  <a:srgbClr val="632523"/>
                </a:solidFill>
                <a:latin typeface="Calibri"/>
                <a:ea typeface="Times New Roman"/>
              </a:rPr>
              <a:t>→ </a:t>
            </a:r>
            <a:r>
              <a:rPr lang="it-IT" u="sng" dirty="0" err="1" smtClean="0">
                <a:solidFill>
                  <a:srgbClr val="632523"/>
                </a:solidFill>
                <a:latin typeface="Calibri"/>
                <a:ea typeface="Times New Roman"/>
              </a:rPr>
              <a:t>Cities</a:t>
            </a:r>
            <a:r>
              <a:rPr lang="it-IT" u="sng" dirty="0" smtClean="0">
                <a:solidFill>
                  <a:srgbClr val="632523"/>
                </a:solidFill>
                <a:latin typeface="Calibri"/>
                <a:ea typeface="Times New Roman"/>
              </a:rPr>
              <a:t> </a:t>
            </a:r>
            <a:r>
              <a:rPr lang="it-IT" u="sng" dirty="0" err="1" smtClean="0">
                <a:solidFill>
                  <a:srgbClr val="632523"/>
                </a:solidFill>
                <a:latin typeface="Calibri"/>
                <a:ea typeface="Times New Roman"/>
              </a:rPr>
              <a:t>with</a:t>
            </a:r>
            <a:r>
              <a:rPr lang="it-IT" u="sng" dirty="0" smtClean="0">
                <a:solidFill>
                  <a:srgbClr val="632523"/>
                </a:solidFill>
                <a:latin typeface="Calibri"/>
                <a:ea typeface="Times New Roman"/>
              </a:rPr>
              <a:t> dense cultural </a:t>
            </a:r>
            <a:r>
              <a:rPr lang="it-IT" u="sng" dirty="0" err="1" smtClean="0">
                <a:solidFill>
                  <a:srgbClr val="632523"/>
                </a:solidFill>
                <a:latin typeface="Calibri"/>
                <a:ea typeface="Times New Roman"/>
              </a:rPr>
              <a:t>heritage</a:t>
            </a:r>
            <a:r>
              <a:rPr lang="it-IT" u="sng" dirty="0" smtClean="0">
                <a:solidFill>
                  <a:srgbClr val="632523"/>
                </a:solidFill>
                <a:latin typeface="Calibri"/>
                <a:ea typeface="Times New Roman"/>
              </a:rPr>
              <a:t> </a:t>
            </a:r>
            <a:r>
              <a:rPr lang="en-US" dirty="0" smtClean="0">
                <a:solidFill>
                  <a:srgbClr val="632523"/>
                </a:solidFill>
                <a:ea typeface="Times New Roman"/>
              </a:rPr>
              <a:t>→ </a:t>
            </a:r>
            <a:r>
              <a:rPr lang="en-US" cap="small" dirty="0" smtClean="0">
                <a:solidFill>
                  <a:srgbClr val="632523"/>
                </a:solidFill>
                <a:latin typeface="Calibri"/>
              </a:rPr>
              <a:t>energy, mobility, building industries for sustainable World Heritage cities</a:t>
            </a:r>
            <a:endParaRPr lang="it-IT" cap="small" dirty="0" smtClean="0">
              <a:solidFill>
                <a:srgbClr val="632523"/>
              </a:solidFill>
              <a:latin typeface="Calibri"/>
            </a:endParaRPr>
          </a:p>
          <a:p>
            <a:pPr>
              <a:lnSpc>
                <a:spcPct val="90000"/>
              </a:lnSpc>
              <a:spcAft>
                <a:spcPts val="600"/>
              </a:spcAft>
              <a:buSzPct val="100000"/>
              <a:buFont typeface="Wingdings" pitchFamily="2" charset="2"/>
              <a:buChar char="q"/>
            </a:pPr>
            <a:r>
              <a:rPr lang="it-IT" dirty="0" smtClean="0">
                <a:solidFill>
                  <a:srgbClr val="632523"/>
                </a:solidFill>
                <a:latin typeface="Calibri"/>
                <a:ea typeface="Times New Roman"/>
              </a:rPr>
              <a:t> </a:t>
            </a:r>
            <a:r>
              <a:rPr lang="it-IT" i="1" dirty="0" smtClean="0">
                <a:solidFill>
                  <a:srgbClr val="632523"/>
                </a:solidFill>
                <a:latin typeface="Calibri"/>
                <a:ea typeface="Times New Roman"/>
              </a:rPr>
              <a:t>Social </a:t>
            </a:r>
            <a:r>
              <a:rPr lang="it-IT" i="1" dirty="0" err="1" smtClean="0">
                <a:solidFill>
                  <a:srgbClr val="632523"/>
                </a:solidFill>
                <a:latin typeface="Calibri"/>
                <a:ea typeface="Times New Roman"/>
              </a:rPr>
              <a:t>Innovation</a:t>
            </a:r>
            <a:r>
              <a:rPr lang="it-IT" i="1" dirty="0" smtClean="0">
                <a:solidFill>
                  <a:srgbClr val="632523"/>
                </a:solidFill>
                <a:latin typeface="Calibri"/>
                <a:ea typeface="Times New Roman"/>
              </a:rPr>
              <a:t> </a:t>
            </a:r>
            <a:r>
              <a:rPr lang="it-IT" dirty="0" smtClean="0">
                <a:solidFill>
                  <a:srgbClr val="632523"/>
                </a:solidFill>
                <a:ea typeface="Times New Roman"/>
              </a:rPr>
              <a:t>→</a:t>
            </a:r>
            <a:r>
              <a:rPr lang="it-IT" dirty="0" smtClean="0">
                <a:solidFill>
                  <a:srgbClr val="632523"/>
                </a:solidFill>
                <a:latin typeface="Calibri"/>
                <a:ea typeface="Times New Roman"/>
              </a:rPr>
              <a:t> </a:t>
            </a:r>
            <a:r>
              <a:rPr lang="it-IT" u="sng" dirty="0" err="1" smtClean="0">
                <a:solidFill>
                  <a:srgbClr val="632523"/>
                </a:solidFill>
                <a:latin typeface="Calibri"/>
                <a:ea typeface="Times New Roman"/>
              </a:rPr>
              <a:t>Local</a:t>
            </a:r>
            <a:r>
              <a:rPr lang="it-IT" u="sng" dirty="0" smtClean="0">
                <a:solidFill>
                  <a:srgbClr val="632523"/>
                </a:solidFill>
                <a:latin typeface="Calibri"/>
                <a:ea typeface="Times New Roman"/>
              </a:rPr>
              <a:t> welfare </a:t>
            </a:r>
            <a:r>
              <a:rPr lang="en-US" dirty="0" smtClean="0">
                <a:solidFill>
                  <a:srgbClr val="632523"/>
                </a:solidFill>
                <a:ea typeface="Times New Roman"/>
              </a:rPr>
              <a:t>→ </a:t>
            </a:r>
            <a:r>
              <a:rPr lang="it-IT" dirty="0" smtClean="0">
                <a:solidFill>
                  <a:srgbClr val="632523"/>
                </a:solidFill>
                <a:latin typeface="Calibri"/>
                <a:ea typeface="Times New Roman"/>
              </a:rPr>
              <a:t> </a:t>
            </a:r>
            <a:r>
              <a:rPr lang="it-IT" cap="small" dirty="0" err="1" smtClean="0">
                <a:solidFill>
                  <a:srgbClr val="632523"/>
                </a:solidFill>
                <a:latin typeface="Calibri"/>
              </a:rPr>
              <a:t>reducing</a:t>
            </a:r>
            <a:r>
              <a:rPr lang="it-IT" cap="small" dirty="0" smtClean="0">
                <a:solidFill>
                  <a:srgbClr val="632523"/>
                </a:solidFill>
                <a:latin typeface="Calibri"/>
              </a:rPr>
              <a:t> </a:t>
            </a:r>
            <a:r>
              <a:rPr lang="it-IT" cap="small" dirty="0" err="1" smtClean="0">
                <a:solidFill>
                  <a:srgbClr val="632523"/>
                </a:solidFill>
                <a:latin typeface="Calibri"/>
              </a:rPr>
              <a:t>costs</a:t>
            </a:r>
            <a:r>
              <a:rPr lang="it-IT" cap="small" dirty="0" smtClean="0">
                <a:solidFill>
                  <a:srgbClr val="632523"/>
                </a:solidFill>
                <a:latin typeface="Calibri"/>
              </a:rPr>
              <a:t>, </a:t>
            </a:r>
            <a:r>
              <a:rPr lang="it-IT" cap="small" dirty="0" err="1" smtClean="0">
                <a:solidFill>
                  <a:srgbClr val="632523"/>
                </a:solidFill>
                <a:latin typeface="Calibri"/>
              </a:rPr>
              <a:t>sustain</a:t>
            </a:r>
            <a:r>
              <a:rPr lang="it-IT" cap="small" dirty="0" smtClean="0">
                <a:solidFill>
                  <a:srgbClr val="632523"/>
                </a:solidFill>
                <a:latin typeface="Calibri"/>
              </a:rPr>
              <a:t> </a:t>
            </a:r>
            <a:r>
              <a:rPr lang="it-IT" cap="small" dirty="0" err="1" smtClean="0">
                <a:solidFill>
                  <a:srgbClr val="632523"/>
                </a:solidFill>
                <a:latin typeface="Calibri"/>
              </a:rPr>
              <a:t>quality</a:t>
            </a:r>
            <a:r>
              <a:rPr lang="it-IT" cap="small" dirty="0" smtClean="0">
                <a:solidFill>
                  <a:srgbClr val="632523"/>
                </a:solidFill>
                <a:latin typeface="Calibri"/>
              </a:rPr>
              <a:t> and social </a:t>
            </a:r>
            <a:r>
              <a:rPr lang="it-IT" cap="small" dirty="0" err="1" smtClean="0">
                <a:solidFill>
                  <a:srgbClr val="632523"/>
                </a:solidFill>
                <a:latin typeface="Calibri"/>
              </a:rPr>
              <a:t>cohesion</a:t>
            </a:r>
            <a:r>
              <a:rPr lang="it-IT" cap="small" dirty="0" smtClean="0">
                <a:solidFill>
                  <a:srgbClr val="632523"/>
                </a:solidFill>
                <a:latin typeface="Calibri"/>
              </a:rPr>
              <a:t>, </a:t>
            </a:r>
            <a:r>
              <a:rPr lang="it-IT" cap="small" dirty="0" err="1" smtClean="0">
                <a:solidFill>
                  <a:srgbClr val="632523"/>
                </a:solidFill>
                <a:latin typeface="Calibri"/>
              </a:rPr>
              <a:t>realizing</a:t>
            </a:r>
            <a:r>
              <a:rPr lang="it-IT" cap="small" dirty="0" smtClean="0">
                <a:solidFill>
                  <a:srgbClr val="632523"/>
                </a:solidFill>
                <a:latin typeface="Calibri"/>
              </a:rPr>
              <a:t> </a:t>
            </a:r>
            <a:r>
              <a:rPr lang="it-IT" cap="small" dirty="0" err="1" smtClean="0">
                <a:solidFill>
                  <a:srgbClr val="632523"/>
                </a:solidFill>
                <a:latin typeface="Calibri"/>
              </a:rPr>
              <a:t>new</a:t>
            </a:r>
            <a:r>
              <a:rPr lang="it-IT" cap="small" dirty="0" smtClean="0">
                <a:solidFill>
                  <a:srgbClr val="632523"/>
                </a:solidFill>
                <a:latin typeface="Calibri"/>
              </a:rPr>
              <a:t> </a:t>
            </a:r>
            <a:r>
              <a:rPr lang="it-IT" cap="small" dirty="0" err="1" smtClean="0">
                <a:solidFill>
                  <a:srgbClr val="632523"/>
                </a:solidFill>
                <a:latin typeface="Calibri"/>
              </a:rPr>
              <a:t>products</a:t>
            </a:r>
            <a:r>
              <a:rPr lang="it-IT" cap="small" dirty="0" smtClean="0">
                <a:solidFill>
                  <a:srgbClr val="632523"/>
                </a:solidFill>
                <a:latin typeface="Calibri"/>
              </a:rPr>
              <a:t> and </a:t>
            </a:r>
            <a:r>
              <a:rPr lang="it-IT" cap="small" dirty="0" err="1" smtClean="0">
                <a:solidFill>
                  <a:srgbClr val="632523"/>
                </a:solidFill>
                <a:latin typeface="Calibri"/>
              </a:rPr>
              <a:t>services</a:t>
            </a:r>
            <a:r>
              <a:rPr lang="it-IT" cap="small" dirty="0" smtClean="0">
                <a:solidFill>
                  <a:srgbClr val="632523"/>
                </a:solidFill>
                <a:latin typeface="Calibri"/>
              </a:rPr>
              <a:t> </a:t>
            </a:r>
            <a:r>
              <a:rPr lang="it-IT" cap="small" dirty="0" err="1" smtClean="0">
                <a:solidFill>
                  <a:srgbClr val="632523"/>
                </a:solidFill>
                <a:latin typeface="Calibri"/>
              </a:rPr>
              <a:t>for</a:t>
            </a:r>
            <a:r>
              <a:rPr lang="it-IT" cap="small" dirty="0" smtClean="0">
                <a:solidFill>
                  <a:srgbClr val="632523"/>
                </a:solidFill>
                <a:latin typeface="Calibri"/>
              </a:rPr>
              <a:t> word </a:t>
            </a:r>
            <a:r>
              <a:rPr lang="it-IT" cap="small" dirty="0" err="1" smtClean="0">
                <a:solidFill>
                  <a:srgbClr val="632523"/>
                </a:solidFill>
                <a:latin typeface="Calibri"/>
              </a:rPr>
              <a:t>markets</a:t>
            </a:r>
            <a:endParaRPr lang="it-IT" cap="small" dirty="0" smtClean="0">
              <a:solidFill>
                <a:srgbClr val="632523"/>
              </a:solidFill>
              <a:latin typeface="Calibri"/>
            </a:endParaRPr>
          </a:p>
          <a:p>
            <a:pPr>
              <a:lnSpc>
                <a:spcPct val="90000"/>
              </a:lnSpc>
              <a:buSzPct val="100000"/>
              <a:buFont typeface="Wingdings" pitchFamily="2" charset="2"/>
              <a:buChar char="q"/>
            </a:pPr>
            <a:r>
              <a:rPr lang="it-IT" dirty="0" smtClean="0">
                <a:solidFill>
                  <a:srgbClr val="632523"/>
                </a:solidFill>
                <a:latin typeface="Calibri"/>
                <a:ea typeface="Times New Roman"/>
              </a:rPr>
              <a:t> </a:t>
            </a:r>
            <a:r>
              <a:rPr lang="it-IT" i="1" dirty="0" smtClean="0">
                <a:solidFill>
                  <a:srgbClr val="632523"/>
                </a:solidFill>
                <a:latin typeface="Calibri"/>
                <a:ea typeface="Times New Roman"/>
              </a:rPr>
              <a:t>Green </a:t>
            </a:r>
            <a:r>
              <a:rPr lang="it-IT" i="1" dirty="0" err="1" smtClean="0">
                <a:solidFill>
                  <a:srgbClr val="632523"/>
                </a:solidFill>
                <a:latin typeface="Calibri"/>
                <a:ea typeface="Times New Roman"/>
              </a:rPr>
              <a:t>Investments</a:t>
            </a:r>
            <a:r>
              <a:rPr lang="it-IT" i="1" dirty="0" smtClean="0">
                <a:solidFill>
                  <a:srgbClr val="632523"/>
                </a:solidFill>
                <a:latin typeface="Calibri"/>
                <a:ea typeface="Times New Roman"/>
              </a:rPr>
              <a:t> </a:t>
            </a:r>
            <a:r>
              <a:rPr lang="it-IT" dirty="0" smtClean="0">
                <a:solidFill>
                  <a:srgbClr val="632523"/>
                </a:solidFill>
                <a:ea typeface="Times New Roman"/>
              </a:rPr>
              <a:t>→</a:t>
            </a:r>
            <a:r>
              <a:rPr lang="it-IT" dirty="0" smtClean="0">
                <a:solidFill>
                  <a:srgbClr val="632523"/>
                </a:solidFill>
                <a:latin typeface="Calibri"/>
                <a:ea typeface="Times New Roman"/>
              </a:rPr>
              <a:t>  </a:t>
            </a:r>
            <a:r>
              <a:rPr lang="it-IT" u="sng" dirty="0" err="1" smtClean="0">
                <a:solidFill>
                  <a:srgbClr val="632523"/>
                </a:solidFill>
                <a:latin typeface="Calibri"/>
                <a:ea typeface="Times New Roman"/>
              </a:rPr>
              <a:t>Areas</a:t>
            </a:r>
            <a:r>
              <a:rPr lang="it-IT" u="sng" dirty="0" smtClean="0">
                <a:solidFill>
                  <a:srgbClr val="632523"/>
                </a:solidFill>
                <a:latin typeface="Calibri"/>
                <a:ea typeface="Times New Roman"/>
              </a:rPr>
              <a:t> </a:t>
            </a:r>
            <a:r>
              <a:rPr lang="it-IT" u="sng" dirty="0" err="1" smtClean="0">
                <a:solidFill>
                  <a:srgbClr val="632523"/>
                </a:solidFill>
                <a:latin typeface="Calibri"/>
                <a:ea typeface="Times New Roman"/>
              </a:rPr>
              <a:t>of</a:t>
            </a:r>
            <a:r>
              <a:rPr lang="it-IT" u="sng" dirty="0" smtClean="0">
                <a:solidFill>
                  <a:srgbClr val="632523"/>
                </a:solidFill>
                <a:latin typeface="Calibri"/>
                <a:ea typeface="Times New Roman"/>
              </a:rPr>
              <a:t> </a:t>
            </a:r>
            <a:r>
              <a:rPr lang="it-IT" u="sng" dirty="0" err="1" smtClean="0">
                <a:solidFill>
                  <a:srgbClr val="632523"/>
                </a:solidFill>
                <a:latin typeface="Calibri"/>
                <a:ea typeface="Times New Roman"/>
              </a:rPr>
              <a:t>large</a:t>
            </a:r>
            <a:r>
              <a:rPr lang="it-IT" u="sng" dirty="0" smtClean="0">
                <a:solidFill>
                  <a:srgbClr val="632523"/>
                </a:solidFill>
                <a:latin typeface="Calibri"/>
                <a:ea typeface="Times New Roman"/>
              </a:rPr>
              <a:t> </a:t>
            </a:r>
            <a:r>
              <a:rPr lang="it-IT" u="sng" dirty="0" err="1" smtClean="0">
                <a:solidFill>
                  <a:srgbClr val="632523"/>
                </a:solidFill>
                <a:latin typeface="Calibri"/>
                <a:ea typeface="Times New Roman"/>
              </a:rPr>
              <a:t>environmental</a:t>
            </a:r>
            <a:r>
              <a:rPr lang="it-IT" u="sng" dirty="0" smtClean="0">
                <a:solidFill>
                  <a:srgbClr val="632523"/>
                </a:solidFill>
                <a:latin typeface="Calibri"/>
                <a:ea typeface="Times New Roman"/>
              </a:rPr>
              <a:t> </a:t>
            </a:r>
            <a:r>
              <a:rPr lang="it-IT" u="sng" dirty="0" err="1" smtClean="0">
                <a:solidFill>
                  <a:srgbClr val="632523"/>
                </a:solidFill>
                <a:latin typeface="Calibri"/>
                <a:ea typeface="Times New Roman"/>
              </a:rPr>
              <a:t>crisis</a:t>
            </a:r>
            <a:r>
              <a:rPr lang="it-IT" u="sng" dirty="0" smtClean="0">
                <a:solidFill>
                  <a:srgbClr val="632523"/>
                </a:solidFill>
                <a:latin typeface="Calibri"/>
                <a:ea typeface="Times New Roman"/>
              </a:rPr>
              <a:t> </a:t>
            </a:r>
            <a:r>
              <a:rPr lang="en-US" dirty="0" smtClean="0">
                <a:solidFill>
                  <a:srgbClr val="632523"/>
                </a:solidFill>
                <a:ea typeface="Times New Roman"/>
              </a:rPr>
              <a:t>→ </a:t>
            </a:r>
            <a:r>
              <a:rPr lang="en-US" cap="small" dirty="0" smtClean="0">
                <a:solidFill>
                  <a:srgbClr val="632523"/>
                </a:solidFill>
                <a:latin typeface="Calibri"/>
              </a:rPr>
              <a:t>huge money for restoration as large demand for innovative green products and services</a:t>
            </a:r>
            <a:endParaRPr lang="it-IT" cap="small" dirty="0" smtClean="0">
              <a:solidFill>
                <a:srgbClr val="632523"/>
              </a:solidFill>
              <a:latin typeface="Calibri"/>
            </a:endParaRPr>
          </a:p>
        </p:txBody>
      </p:sp>
      <p:sp>
        <p:nvSpPr>
          <p:cNvPr id="130"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173EFB75-B841-4F8B-86AF-E899D5698191}" type="slidenum">
              <a:rPr lang="it-IT" sz="1200">
                <a:solidFill>
                  <a:srgbClr val="8B8B8B"/>
                </a:solidFill>
                <a:latin typeface="Calibri"/>
              </a:rPr>
              <a:pPr algn="r">
                <a:lnSpc>
                  <a:spcPct val="100000"/>
                </a:lnSpc>
              </a:pPr>
              <a:t>10</a:t>
            </a:fld>
            <a:endParaRPr/>
          </a:p>
        </p:txBody>
      </p:sp>
      <p:sp>
        <p:nvSpPr>
          <p:cNvPr id="2" name="CasellaDiTesto 1"/>
          <p:cNvSpPr txBox="1"/>
          <p:nvPr/>
        </p:nvSpPr>
        <p:spPr>
          <a:xfrm>
            <a:off x="571320" y="5661248"/>
            <a:ext cx="7887960" cy="707886"/>
          </a:xfrm>
          <a:prstGeom prst="rect">
            <a:avLst/>
          </a:prstGeom>
          <a:noFill/>
        </p:spPr>
        <p:txBody>
          <a:bodyPr wrap="square" rtlCol="0">
            <a:spAutoFit/>
          </a:bodyPr>
          <a:lstStyle/>
          <a:p>
            <a:r>
              <a:rPr lang="en-US" sz="2000" i="1" dirty="0">
                <a:solidFill>
                  <a:srgbClr val="632523"/>
                </a:solidFill>
              </a:rPr>
              <a:t>Relations with ongoing policies, like the National Technological Clusters, the Regional Innovation Districts, the EU Cluster Excellence Initiative, etc</a:t>
            </a:r>
            <a:r>
              <a:rPr lang="en-US" sz="2000" i="1" dirty="0" smtClean="0">
                <a:solidFill>
                  <a:srgbClr val="632523"/>
                </a:solidFill>
              </a:rPr>
              <a:t>.</a:t>
            </a:r>
            <a:endParaRPr lang="it-IT" sz="2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9">
                                            <p:txEl>
                                              <p:pRg st="4" end="4"/>
                                            </p:txEl>
                                          </p:spTgt>
                                        </p:tgtEl>
                                        <p:attrNameLst>
                                          <p:attrName>style.visibility</p:attrName>
                                        </p:attrNameLst>
                                      </p:cBhvr>
                                      <p:to>
                                        <p:strVal val="visible"/>
                                      </p:to>
                                    </p:set>
                                    <p:anim calcmode="lin" valueType="num">
                                      <p:cBhvr additive="base">
                                        <p:cTn id="7" dur="500" fill="hold"/>
                                        <p:tgtEl>
                                          <p:spTgt spid="12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9">
                                            <p:txEl>
                                              <p:pRg st="5" end="5"/>
                                            </p:txEl>
                                          </p:spTgt>
                                        </p:tgtEl>
                                        <p:attrNameLst>
                                          <p:attrName>style.visibility</p:attrName>
                                        </p:attrNameLst>
                                      </p:cBhvr>
                                      <p:to>
                                        <p:strVal val="visible"/>
                                      </p:to>
                                    </p:set>
                                    <p:anim calcmode="lin" valueType="num">
                                      <p:cBhvr additive="base">
                                        <p:cTn id="13" dur="500" fill="hold"/>
                                        <p:tgtEl>
                                          <p:spTgt spid="129">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9">
                                            <p:txEl>
                                              <p:pRg st="6" end="6"/>
                                            </p:txEl>
                                          </p:spTgt>
                                        </p:tgtEl>
                                        <p:attrNameLst>
                                          <p:attrName>style.visibility</p:attrName>
                                        </p:attrNameLst>
                                      </p:cBhvr>
                                      <p:to>
                                        <p:strVal val="visible"/>
                                      </p:to>
                                    </p:set>
                                    <p:anim calcmode="lin" valueType="num">
                                      <p:cBhvr additive="base">
                                        <p:cTn id="19" dur="500" fill="hold"/>
                                        <p:tgtEl>
                                          <p:spTgt spid="12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9">
                                            <p:txEl>
                                              <p:pRg st="7" end="7"/>
                                            </p:txEl>
                                          </p:spTgt>
                                        </p:tgtEl>
                                        <p:attrNameLst>
                                          <p:attrName>style.visibility</p:attrName>
                                        </p:attrNameLst>
                                      </p:cBhvr>
                                      <p:to>
                                        <p:strVal val="visible"/>
                                      </p:to>
                                    </p:set>
                                    <p:anim calcmode="lin" valueType="num">
                                      <p:cBhvr additive="base">
                                        <p:cTn id="25" dur="500" fill="hold"/>
                                        <p:tgtEl>
                                          <p:spTgt spid="12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571320" y="1052640"/>
            <a:ext cx="8105136" cy="4680616"/>
          </a:xfrm>
          <a:prstGeom prst="rect">
            <a:avLst/>
          </a:prstGeom>
        </p:spPr>
        <p:txBody>
          <a:bodyPr lIns="90000" tIns="45000" rIns="90000" bIns="45000"/>
          <a:lstStyle/>
          <a:p>
            <a:r>
              <a:rPr lang="it-IT" sz="2400" dirty="0" err="1" smtClean="0">
                <a:solidFill>
                  <a:srgbClr val="632523"/>
                </a:solidFill>
                <a:latin typeface="Calibri"/>
              </a:rPr>
              <a:t>Concerning</a:t>
            </a:r>
            <a:r>
              <a:rPr lang="it-IT" sz="2400" dirty="0" smtClean="0">
                <a:solidFill>
                  <a:srgbClr val="632523"/>
                </a:solidFill>
                <a:latin typeface="Calibri"/>
              </a:rPr>
              <a:t> </a:t>
            </a:r>
            <a:r>
              <a:rPr lang="it-IT" sz="2400" dirty="0" err="1" smtClean="0">
                <a:solidFill>
                  <a:srgbClr val="632523"/>
                </a:solidFill>
                <a:latin typeface="Calibri"/>
              </a:rPr>
              <a:t>large</a:t>
            </a:r>
            <a:r>
              <a:rPr lang="it-IT" sz="2400" dirty="0" smtClean="0">
                <a:solidFill>
                  <a:srgbClr val="632523"/>
                </a:solidFill>
                <a:latin typeface="Calibri"/>
              </a:rPr>
              <a:t> </a:t>
            </a:r>
            <a:r>
              <a:rPr lang="it-IT" sz="2400" dirty="0" err="1">
                <a:solidFill>
                  <a:srgbClr val="632523"/>
                </a:solidFill>
                <a:latin typeface="Calibri"/>
              </a:rPr>
              <a:t>firms</a:t>
            </a:r>
            <a:r>
              <a:rPr lang="it-IT" sz="2400" dirty="0">
                <a:solidFill>
                  <a:srgbClr val="632523"/>
                </a:solidFill>
                <a:latin typeface="Calibri"/>
              </a:rPr>
              <a:t> and </a:t>
            </a:r>
            <a:r>
              <a:rPr lang="it-IT" sz="2400" dirty="0" err="1" smtClean="0">
                <a:solidFill>
                  <a:srgbClr val="632523"/>
                </a:solidFill>
                <a:latin typeface="Calibri"/>
                <a:ea typeface="Times New Roman"/>
              </a:rPr>
              <a:t>national</a:t>
            </a:r>
            <a:r>
              <a:rPr lang="it-IT" sz="2400" dirty="0" smtClean="0">
                <a:solidFill>
                  <a:srgbClr val="632523"/>
                </a:solidFill>
                <a:latin typeface="Calibri"/>
                <a:ea typeface="Times New Roman"/>
              </a:rPr>
              <a:t> </a:t>
            </a:r>
            <a:r>
              <a:rPr lang="it-IT" sz="2400" dirty="0" err="1">
                <a:solidFill>
                  <a:srgbClr val="632523"/>
                </a:solidFill>
                <a:latin typeface="Calibri"/>
                <a:ea typeface="Times New Roman"/>
              </a:rPr>
              <a:t>strategy</a:t>
            </a:r>
            <a:r>
              <a:rPr lang="it-IT" sz="2400" dirty="0">
                <a:solidFill>
                  <a:srgbClr val="632523"/>
                </a:solidFill>
                <a:latin typeface="Calibri"/>
                <a:ea typeface="Times New Roman"/>
              </a:rPr>
              <a:t> - 1</a:t>
            </a:r>
            <a:endParaRPr dirty="0"/>
          </a:p>
          <a:p>
            <a:pPr>
              <a:lnSpc>
                <a:spcPct val="90000"/>
              </a:lnSpc>
            </a:pPr>
            <a:endParaRPr lang="it-IT" sz="2000" i="1" dirty="0" smtClean="0">
              <a:solidFill>
                <a:srgbClr val="632523"/>
              </a:solidFill>
              <a:latin typeface="Calibri"/>
              <a:ea typeface="Times New Roman"/>
            </a:endParaRPr>
          </a:p>
          <a:p>
            <a:pPr>
              <a:lnSpc>
                <a:spcPct val="90000"/>
              </a:lnSpc>
              <a:spcAft>
                <a:spcPts val="1200"/>
              </a:spcAft>
            </a:pPr>
            <a:r>
              <a:rPr lang="it-IT" sz="2000" i="1" dirty="0" err="1" smtClean="0">
                <a:solidFill>
                  <a:srgbClr val="632523"/>
                </a:solidFill>
                <a:latin typeface="Calibri"/>
                <a:ea typeface="Times New Roman"/>
              </a:rPr>
              <a:t>Large</a:t>
            </a:r>
            <a:r>
              <a:rPr lang="it-IT" sz="2000" i="1" dirty="0" smtClean="0">
                <a:solidFill>
                  <a:srgbClr val="632523"/>
                </a:solidFill>
                <a:latin typeface="Calibri"/>
                <a:ea typeface="Times New Roman"/>
              </a:rPr>
              <a:t> </a:t>
            </a:r>
            <a:r>
              <a:rPr lang="it-IT" sz="2000" i="1" dirty="0" err="1">
                <a:solidFill>
                  <a:srgbClr val="632523"/>
                </a:solidFill>
                <a:latin typeface="Calibri"/>
                <a:ea typeface="Times New Roman"/>
              </a:rPr>
              <a:t>firms</a:t>
            </a:r>
            <a:r>
              <a:rPr lang="it-IT" sz="2000" i="1" dirty="0">
                <a:solidFill>
                  <a:srgbClr val="632523"/>
                </a:solidFill>
                <a:latin typeface="Calibri"/>
                <a:ea typeface="Times New Roman"/>
              </a:rPr>
              <a:t> (manufacturing, </a:t>
            </a:r>
            <a:r>
              <a:rPr lang="it-IT" sz="2000" i="1" dirty="0" err="1">
                <a:solidFill>
                  <a:srgbClr val="632523"/>
                </a:solidFill>
                <a:latin typeface="Calibri"/>
                <a:ea typeface="Times New Roman"/>
              </a:rPr>
              <a:t>services</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infrastructure</a:t>
            </a:r>
            <a:r>
              <a:rPr lang="it-IT" sz="2000" i="1" dirty="0">
                <a:solidFill>
                  <a:srgbClr val="632523"/>
                </a:solidFill>
                <a:latin typeface="Calibri"/>
                <a:ea typeface="Times New Roman"/>
              </a:rPr>
              <a:t> </a:t>
            </a:r>
            <a:r>
              <a:rPr lang="it-IT" sz="2000" i="1" dirty="0" smtClean="0">
                <a:solidFill>
                  <a:srgbClr val="632523"/>
                </a:solidFill>
                <a:latin typeface="Calibri"/>
                <a:ea typeface="Times New Roman"/>
              </a:rPr>
              <a:t> are </a:t>
            </a:r>
            <a:r>
              <a:rPr lang="it-IT" sz="2000" i="1" dirty="0" err="1" smtClean="0">
                <a:solidFill>
                  <a:srgbClr val="632523"/>
                </a:solidFill>
                <a:ea typeface="Times New Roman"/>
              </a:rPr>
              <a:t>increasingly</a:t>
            </a:r>
            <a:r>
              <a:rPr lang="it-IT" sz="2000" i="1" dirty="0" smtClean="0">
                <a:solidFill>
                  <a:srgbClr val="632523"/>
                </a:solidFill>
                <a:ea typeface="Times New Roman"/>
              </a:rPr>
              <a:t> </a:t>
            </a:r>
            <a:r>
              <a:rPr lang="it-IT" sz="2000" i="1" dirty="0" err="1" smtClean="0">
                <a:solidFill>
                  <a:srgbClr val="632523"/>
                </a:solidFill>
                <a:ea typeface="Times New Roman"/>
              </a:rPr>
              <a:t>linked</a:t>
            </a:r>
            <a:r>
              <a:rPr lang="it-IT" sz="2000" i="1" dirty="0" smtClean="0">
                <a:solidFill>
                  <a:srgbClr val="632523"/>
                </a:solidFill>
                <a:ea typeface="Times New Roman"/>
              </a:rPr>
              <a:t> </a:t>
            </a:r>
            <a:r>
              <a:rPr lang="it-IT" sz="2000" i="1" dirty="0" err="1" smtClean="0">
                <a:solidFill>
                  <a:srgbClr val="632523"/>
                </a:solidFill>
                <a:ea typeface="Times New Roman"/>
              </a:rPr>
              <a:t>technologically</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financially</a:t>
            </a:r>
            <a:r>
              <a:rPr lang="it-IT" sz="2000" i="1" dirty="0">
                <a:solidFill>
                  <a:srgbClr val="632523"/>
                </a:solidFill>
                <a:latin typeface="Calibri"/>
                <a:ea typeface="Times New Roman"/>
              </a:rPr>
              <a:t> and </a:t>
            </a:r>
            <a:r>
              <a:rPr lang="it-IT" sz="2000" i="1" dirty="0" smtClean="0">
                <a:solidFill>
                  <a:srgbClr val="632523"/>
                </a:solidFill>
                <a:latin typeface="Calibri"/>
                <a:ea typeface="Times New Roman"/>
              </a:rPr>
              <a:t>in marketing) </a:t>
            </a:r>
            <a:r>
              <a:rPr lang="it-IT" sz="2000" i="1" dirty="0">
                <a:solidFill>
                  <a:srgbClr val="632523"/>
                </a:solidFill>
                <a:latin typeface="Calibri"/>
                <a:ea typeface="Times New Roman"/>
              </a:rPr>
              <a:t>can </a:t>
            </a:r>
            <a:r>
              <a:rPr lang="it-IT" sz="2000" i="1" dirty="0" err="1" smtClean="0">
                <a:solidFill>
                  <a:srgbClr val="632523"/>
                </a:solidFill>
                <a:latin typeface="Calibri"/>
                <a:ea typeface="Times New Roman"/>
              </a:rPr>
              <a:t>anchor</a:t>
            </a: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to</a:t>
            </a: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local</a:t>
            </a:r>
            <a:r>
              <a:rPr lang="it-IT" sz="2000" i="1" dirty="0" smtClean="0">
                <a:solidFill>
                  <a:srgbClr val="632523"/>
                </a:solidFill>
                <a:latin typeface="Calibri"/>
                <a:ea typeface="Times New Roman"/>
              </a:rPr>
              <a:t> </a:t>
            </a:r>
            <a:r>
              <a:rPr lang="it-IT" sz="2000" i="1" dirty="0">
                <a:solidFill>
                  <a:srgbClr val="632523"/>
                </a:solidFill>
                <a:latin typeface="Calibri"/>
                <a:ea typeface="Times New Roman"/>
              </a:rPr>
              <a:t>and </a:t>
            </a:r>
            <a:r>
              <a:rPr lang="it-IT" sz="2000" i="1" dirty="0" err="1">
                <a:solidFill>
                  <a:srgbClr val="632523"/>
                </a:solidFill>
                <a:latin typeface="Calibri"/>
                <a:ea typeface="Times New Roman"/>
              </a:rPr>
              <a:t>regional</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systems</a:t>
            </a:r>
            <a:r>
              <a:rPr lang="it-IT" sz="2000" i="1" dirty="0">
                <a:solidFill>
                  <a:srgbClr val="632523"/>
                </a:solidFill>
                <a:latin typeface="Calibri"/>
                <a:ea typeface="Times New Roman"/>
              </a:rPr>
              <a:t> </a:t>
            </a:r>
            <a:r>
              <a:rPr lang="it-IT" sz="2000" i="1" dirty="0" err="1" smtClean="0">
                <a:solidFill>
                  <a:srgbClr val="632523"/>
                </a:solidFill>
                <a:latin typeface="Calibri"/>
                <a:ea typeface="Times New Roman"/>
              </a:rPr>
              <a:t>playing</a:t>
            </a: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alternatively</a:t>
            </a:r>
            <a:r>
              <a:rPr lang="it-IT" sz="2000" i="1" dirty="0" smtClean="0">
                <a:solidFill>
                  <a:srgbClr val="632523"/>
                </a:solidFill>
                <a:latin typeface="Calibri"/>
                <a:ea typeface="Times New Roman"/>
              </a:rPr>
              <a:t>:</a:t>
            </a:r>
            <a:endParaRPr dirty="0"/>
          </a:p>
          <a:p>
            <a:pPr>
              <a:lnSpc>
                <a:spcPct val="90000"/>
              </a:lnSpc>
              <a:spcAft>
                <a:spcPts val="600"/>
              </a:spcAft>
              <a:buSzPct val="100000"/>
              <a:buFont typeface="Wingdings" pitchFamily="2" charset="2"/>
              <a:buChar char="q"/>
            </a:pP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Rent-seeking</a:t>
            </a:r>
            <a:r>
              <a:rPr lang="it-IT" sz="2000" i="1" dirty="0" smtClean="0">
                <a:solidFill>
                  <a:srgbClr val="632523"/>
                </a:solidFill>
                <a:latin typeface="Calibri"/>
                <a:ea typeface="Times New Roman"/>
              </a:rPr>
              <a:t> </a:t>
            </a:r>
            <a:r>
              <a:rPr lang="it-IT" sz="2000" i="1" dirty="0" err="1">
                <a:solidFill>
                  <a:srgbClr val="632523"/>
                </a:solidFill>
                <a:latin typeface="Calibri"/>
                <a:ea typeface="Times New Roman"/>
              </a:rPr>
              <a:t>strategies</a:t>
            </a:r>
            <a:endParaRPr dirty="0"/>
          </a:p>
          <a:p>
            <a:pPr>
              <a:lnSpc>
                <a:spcPct val="100000"/>
              </a:lnSpc>
              <a:spcAft>
                <a:spcPts val="600"/>
              </a:spcAft>
              <a:buSzPct val="100000"/>
              <a:buFont typeface="Wingdings" pitchFamily="2" charset="2"/>
              <a:buChar char="q"/>
            </a:pP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Predatory</a:t>
            </a:r>
            <a:r>
              <a:rPr lang="it-IT" sz="2000" i="1" dirty="0" smtClean="0">
                <a:solidFill>
                  <a:srgbClr val="632523"/>
                </a:solidFill>
                <a:latin typeface="Calibri"/>
                <a:ea typeface="Times New Roman"/>
              </a:rPr>
              <a:t> </a:t>
            </a:r>
            <a:r>
              <a:rPr lang="it-IT" sz="2000" i="1" dirty="0" err="1">
                <a:solidFill>
                  <a:srgbClr val="632523"/>
                </a:solidFill>
                <a:latin typeface="Calibri"/>
                <a:ea typeface="Times New Roman"/>
              </a:rPr>
              <a:t>strategies</a:t>
            </a:r>
            <a:endParaRPr dirty="0"/>
          </a:p>
          <a:p>
            <a:pPr>
              <a:lnSpc>
                <a:spcPct val="100000"/>
              </a:lnSpc>
              <a:spcAft>
                <a:spcPts val="600"/>
              </a:spcAft>
              <a:buSzPct val="100000"/>
              <a:buFont typeface="Wingdings" pitchFamily="2" charset="2"/>
              <a:buChar char="q"/>
            </a:pPr>
            <a:r>
              <a:rPr lang="it-IT" sz="2000" i="1" dirty="0">
                <a:solidFill>
                  <a:srgbClr val="632523"/>
                </a:solidFill>
                <a:latin typeface="Calibri"/>
                <a:ea typeface="Times New Roman"/>
              </a:rPr>
              <a:t> </a:t>
            </a:r>
            <a:r>
              <a:rPr lang="it-IT" sz="2000" i="1" dirty="0" err="1" smtClean="0">
                <a:solidFill>
                  <a:srgbClr val="632523"/>
                </a:solidFill>
                <a:latin typeface="Calibri"/>
                <a:ea typeface="Times New Roman"/>
              </a:rPr>
              <a:t>Constructive</a:t>
            </a:r>
            <a:r>
              <a:rPr lang="it-IT" sz="2000" i="1" dirty="0" smtClean="0">
                <a:solidFill>
                  <a:srgbClr val="632523"/>
                </a:solidFill>
                <a:latin typeface="Calibri"/>
                <a:ea typeface="Times New Roman"/>
              </a:rPr>
              <a:t> </a:t>
            </a:r>
            <a:r>
              <a:rPr lang="it-IT" sz="2000" i="1" dirty="0">
                <a:solidFill>
                  <a:srgbClr val="632523"/>
                </a:solidFill>
                <a:latin typeface="Calibri"/>
                <a:ea typeface="Times New Roman"/>
              </a:rPr>
              <a:t>collaborative </a:t>
            </a:r>
            <a:r>
              <a:rPr lang="it-IT" sz="2000" i="1" dirty="0" err="1">
                <a:solidFill>
                  <a:srgbClr val="632523"/>
                </a:solidFill>
                <a:latin typeface="Calibri"/>
                <a:ea typeface="Times New Roman"/>
              </a:rPr>
              <a:t>strategies</a:t>
            </a:r>
            <a:endParaRPr dirty="0"/>
          </a:p>
          <a:p>
            <a:pPr algn="just">
              <a:spcBef>
                <a:spcPts val="1200"/>
              </a:spcBef>
              <a:spcAft>
                <a:spcPts val="600"/>
              </a:spcAft>
            </a:pPr>
            <a:r>
              <a:rPr lang="en-US" sz="2000" i="1" dirty="0" smtClean="0">
                <a:solidFill>
                  <a:srgbClr val="632523"/>
                </a:solidFill>
                <a:latin typeface="Calibri"/>
                <a:ea typeface="Times New Roman"/>
              </a:rPr>
              <a:t>The possible predominance of the third </a:t>
            </a:r>
            <a:r>
              <a:rPr lang="en-US" sz="2000" i="1" dirty="0">
                <a:solidFill>
                  <a:srgbClr val="632523"/>
                </a:solidFill>
                <a:latin typeface="Calibri"/>
                <a:ea typeface="Times New Roman"/>
              </a:rPr>
              <a:t>option </a:t>
            </a:r>
            <a:r>
              <a:rPr lang="en-US" sz="2000" i="1" dirty="0" smtClean="0">
                <a:solidFill>
                  <a:srgbClr val="632523"/>
                </a:solidFill>
                <a:latin typeface="Calibri"/>
                <a:ea typeface="Times New Roman"/>
              </a:rPr>
              <a:t>would be a fundamental aid to the renewal </a:t>
            </a:r>
            <a:r>
              <a:rPr lang="en-US" sz="2000" i="1" dirty="0">
                <a:solidFill>
                  <a:srgbClr val="632523"/>
                </a:solidFill>
                <a:latin typeface="Calibri"/>
                <a:ea typeface="Times New Roman"/>
              </a:rPr>
              <a:t>of Italian industrial </a:t>
            </a:r>
            <a:r>
              <a:rPr lang="en-US" sz="2000" i="1" dirty="0" smtClean="0">
                <a:solidFill>
                  <a:srgbClr val="632523"/>
                </a:solidFill>
                <a:latin typeface="Calibri"/>
                <a:ea typeface="Times New Roman"/>
              </a:rPr>
              <a:t>leaderships in various fields of industry.</a:t>
            </a:r>
          </a:p>
          <a:p>
            <a:pPr algn="just"/>
            <a:r>
              <a:rPr lang="en-US" sz="2000" i="1" dirty="0" smtClean="0">
                <a:solidFill>
                  <a:srgbClr val="632523"/>
                </a:solidFill>
                <a:latin typeface="Calibri"/>
                <a:ea typeface="Times New Roman"/>
              </a:rPr>
              <a:t>For </a:t>
            </a:r>
            <a:r>
              <a:rPr lang="en-US" sz="2000" i="1" dirty="0">
                <a:solidFill>
                  <a:srgbClr val="632523"/>
                </a:solidFill>
                <a:latin typeface="Calibri"/>
                <a:ea typeface="Times New Roman"/>
              </a:rPr>
              <a:t>example, </a:t>
            </a:r>
            <a:r>
              <a:rPr lang="en-US" sz="2000" i="1" dirty="0" smtClean="0">
                <a:solidFill>
                  <a:srgbClr val="632523"/>
                </a:solidFill>
                <a:latin typeface="Calibri"/>
                <a:ea typeface="Times New Roman"/>
              </a:rPr>
              <a:t>with </a:t>
            </a:r>
            <a:r>
              <a:rPr lang="en-US" sz="2000" i="1" dirty="0">
                <a:solidFill>
                  <a:srgbClr val="632523"/>
                </a:solidFill>
                <a:latin typeface="Calibri"/>
                <a:ea typeface="Times New Roman"/>
              </a:rPr>
              <a:t>the creation of partnerships with systems of SMEs and universities on large </a:t>
            </a:r>
            <a:r>
              <a:rPr lang="en-US" sz="2000" i="1" dirty="0" smtClean="0">
                <a:solidFill>
                  <a:srgbClr val="632523"/>
                </a:solidFill>
                <a:latin typeface="Calibri"/>
                <a:ea typeface="Times New Roman"/>
              </a:rPr>
              <a:t>territorial projects related to the platforms of innovation. </a:t>
            </a:r>
            <a:endParaRPr dirty="0"/>
          </a:p>
          <a:p>
            <a:pPr>
              <a:lnSpc>
                <a:spcPct val="90000"/>
              </a:lnSpc>
            </a:pPr>
            <a:endParaRPr dirty="0"/>
          </a:p>
        </p:txBody>
      </p:sp>
      <p:sp>
        <p:nvSpPr>
          <p:cNvPr id="132" name="TextShape 2"/>
          <p:cNvSpPr txBox="1"/>
          <p:nvPr/>
        </p:nvSpPr>
        <p:spPr>
          <a:xfrm>
            <a:off x="6553080" y="6356880"/>
            <a:ext cx="2133360" cy="364680"/>
          </a:xfrm>
          <a:prstGeom prst="rect">
            <a:avLst/>
          </a:prstGeom>
        </p:spPr>
        <p:txBody>
          <a:bodyPr anchor="ctr"/>
          <a:lstStyle/>
          <a:p>
            <a:pPr algn="r">
              <a:lnSpc>
                <a:spcPct val="100000"/>
              </a:lnSpc>
            </a:pPr>
            <a:fld id="{13B77AB7-E212-4C3E-92E1-C27DFB87B7EB}" type="slidenum">
              <a:rPr lang="it-IT" sz="1200">
                <a:solidFill>
                  <a:srgbClr val="8B8B8B"/>
                </a:solidFill>
                <a:latin typeface="Calibri"/>
              </a:rPr>
              <a:pPr algn="r">
                <a:lnSpc>
                  <a:spcPct val="100000"/>
                </a:lnSpc>
              </a:pPr>
              <a:t>11</a:t>
            </a:fld>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571320" y="1124640"/>
            <a:ext cx="8031960" cy="4824640"/>
          </a:xfrm>
          <a:prstGeom prst="rect">
            <a:avLst/>
          </a:prstGeom>
        </p:spPr>
        <p:txBody>
          <a:bodyPr lIns="90000" tIns="45000" rIns="90000" bIns="45000"/>
          <a:lstStyle/>
          <a:p>
            <a:r>
              <a:rPr lang="it-IT" sz="2400" dirty="0" err="1" smtClean="0">
                <a:solidFill>
                  <a:srgbClr val="632523"/>
                </a:solidFill>
                <a:latin typeface="Calibri"/>
              </a:rPr>
              <a:t>Concerning</a:t>
            </a:r>
            <a:r>
              <a:rPr lang="it-IT" sz="2400" dirty="0" smtClean="0">
                <a:solidFill>
                  <a:srgbClr val="632523"/>
                </a:solidFill>
                <a:latin typeface="Calibri"/>
              </a:rPr>
              <a:t> </a:t>
            </a:r>
            <a:r>
              <a:rPr lang="it-IT" sz="2400" dirty="0" err="1" smtClean="0">
                <a:solidFill>
                  <a:srgbClr val="632523"/>
                </a:solidFill>
                <a:latin typeface="Calibri"/>
              </a:rPr>
              <a:t>large</a:t>
            </a:r>
            <a:r>
              <a:rPr lang="it-IT" sz="2400" dirty="0" smtClean="0">
                <a:solidFill>
                  <a:srgbClr val="632523"/>
                </a:solidFill>
                <a:latin typeface="Calibri"/>
              </a:rPr>
              <a:t> </a:t>
            </a:r>
            <a:r>
              <a:rPr lang="it-IT" sz="2400" dirty="0" err="1">
                <a:solidFill>
                  <a:srgbClr val="632523"/>
                </a:solidFill>
                <a:latin typeface="Calibri"/>
              </a:rPr>
              <a:t>firms</a:t>
            </a:r>
            <a:r>
              <a:rPr lang="it-IT" sz="2400" dirty="0">
                <a:solidFill>
                  <a:srgbClr val="632523"/>
                </a:solidFill>
                <a:latin typeface="Calibri"/>
              </a:rPr>
              <a:t> and </a:t>
            </a:r>
            <a:r>
              <a:rPr lang="it-IT" sz="2400" dirty="0" err="1" smtClean="0">
                <a:solidFill>
                  <a:srgbClr val="632523"/>
                </a:solidFill>
                <a:latin typeface="Calibri"/>
                <a:ea typeface="Times New Roman"/>
              </a:rPr>
              <a:t>national</a:t>
            </a:r>
            <a:r>
              <a:rPr lang="it-IT" sz="2400" dirty="0" smtClean="0">
                <a:solidFill>
                  <a:srgbClr val="632523"/>
                </a:solidFill>
                <a:latin typeface="Calibri"/>
                <a:ea typeface="Times New Roman"/>
              </a:rPr>
              <a:t> </a:t>
            </a:r>
            <a:r>
              <a:rPr lang="it-IT" sz="2400" dirty="0" err="1">
                <a:solidFill>
                  <a:srgbClr val="632523"/>
                </a:solidFill>
                <a:latin typeface="Calibri"/>
                <a:ea typeface="Times New Roman"/>
              </a:rPr>
              <a:t>strategy</a:t>
            </a:r>
            <a:r>
              <a:rPr lang="it-IT" sz="2400" dirty="0">
                <a:solidFill>
                  <a:srgbClr val="632523"/>
                </a:solidFill>
                <a:latin typeface="Calibri"/>
                <a:ea typeface="Times New Roman"/>
              </a:rPr>
              <a:t> - 2</a:t>
            </a:r>
            <a:endParaRPr dirty="0"/>
          </a:p>
          <a:p>
            <a:pPr>
              <a:lnSpc>
                <a:spcPct val="90000"/>
              </a:lnSpc>
            </a:pPr>
            <a:endParaRPr lang="en-US" sz="2000" i="1" dirty="0" smtClean="0">
              <a:solidFill>
                <a:srgbClr val="632523"/>
              </a:solidFill>
              <a:latin typeface="Calibri"/>
              <a:ea typeface="Times New Roman"/>
            </a:endParaRPr>
          </a:p>
          <a:p>
            <a:pPr>
              <a:lnSpc>
                <a:spcPct val="90000"/>
              </a:lnSpc>
              <a:spcAft>
                <a:spcPts val="600"/>
              </a:spcAft>
            </a:pPr>
            <a:r>
              <a:rPr lang="en-US" sz="2000" dirty="0" smtClean="0">
                <a:solidFill>
                  <a:srgbClr val="632523"/>
                </a:solidFill>
                <a:latin typeface="Calibri"/>
                <a:ea typeface="Times New Roman"/>
              </a:rPr>
              <a:t>The </a:t>
            </a:r>
            <a:r>
              <a:rPr lang="en-US" sz="2000" dirty="0">
                <a:solidFill>
                  <a:srgbClr val="632523"/>
                </a:solidFill>
                <a:latin typeface="Calibri"/>
                <a:ea typeface="Times New Roman"/>
              </a:rPr>
              <a:t>positive anchoring of cosmopolitan actors requires</a:t>
            </a:r>
            <a:r>
              <a:rPr lang="it-IT" sz="2000" dirty="0">
                <a:solidFill>
                  <a:srgbClr val="632523"/>
                </a:solidFill>
                <a:latin typeface="Calibri"/>
                <a:ea typeface="Times New Roman"/>
              </a:rPr>
              <a:t>:</a:t>
            </a:r>
            <a:endParaRPr dirty="0"/>
          </a:p>
          <a:p>
            <a:pPr>
              <a:lnSpc>
                <a:spcPct val="90000"/>
              </a:lnSpc>
              <a:spcAft>
                <a:spcPts val="600"/>
              </a:spcAft>
              <a:buSzPct val="100000"/>
              <a:buFont typeface="Wingdings" pitchFamily="2" charset="2"/>
              <a:buChar char="q"/>
            </a:pPr>
            <a:r>
              <a:rPr lang="en-US" sz="2000" dirty="0" smtClean="0">
                <a:solidFill>
                  <a:srgbClr val="632523"/>
                </a:solidFill>
                <a:latin typeface="Calibri"/>
                <a:ea typeface="Times New Roman"/>
              </a:rPr>
              <a:t> The presence of mechanisms able to contrast opportunistic rent-seeking behaviors</a:t>
            </a:r>
            <a:endParaRPr lang="it-IT" sz="2000" dirty="0" smtClean="0">
              <a:solidFill>
                <a:srgbClr val="632523"/>
              </a:solidFill>
              <a:latin typeface="Calibri"/>
              <a:ea typeface="Times New Roman"/>
            </a:endParaRPr>
          </a:p>
          <a:p>
            <a:pPr>
              <a:lnSpc>
                <a:spcPct val="90000"/>
              </a:lnSpc>
              <a:spcAft>
                <a:spcPts val="600"/>
              </a:spcAft>
              <a:buSzPct val="100000"/>
              <a:buFont typeface="Wingdings" pitchFamily="2" charset="2"/>
              <a:buChar char="q"/>
            </a:pPr>
            <a:r>
              <a:rPr lang="en-US" sz="2000" dirty="0" smtClean="0">
                <a:solidFill>
                  <a:srgbClr val="632523"/>
                </a:solidFill>
                <a:latin typeface="Calibri"/>
                <a:ea typeface="Times New Roman"/>
              </a:rPr>
              <a:t> The availability of advantages that are linked to the presence of the national composite capital </a:t>
            </a:r>
          </a:p>
          <a:p>
            <a:pPr>
              <a:lnSpc>
                <a:spcPct val="90000"/>
              </a:lnSpc>
              <a:spcAft>
                <a:spcPts val="600"/>
              </a:spcAft>
              <a:buSzPct val="100000"/>
            </a:pPr>
            <a:r>
              <a:rPr lang="en-US" sz="2000" dirty="0" smtClean="0">
                <a:solidFill>
                  <a:srgbClr val="632523"/>
                </a:solidFill>
                <a:latin typeface="Calibri"/>
                <a:ea typeface="Times New Roman"/>
              </a:rPr>
              <a:t>	</a:t>
            </a:r>
            <a:r>
              <a:rPr lang="it-IT" dirty="0" smtClean="0">
                <a:solidFill>
                  <a:srgbClr val="632523"/>
                </a:solidFill>
                <a:latin typeface="Calibri"/>
                <a:ea typeface="Times New Roman"/>
              </a:rPr>
              <a:t>(MEE </a:t>
            </a:r>
            <a:r>
              <a:rPr lang="en-US" dirty="0" smtClean="0">
                <a:solidFill>
                  <a:srgbClr val="632523"/>
                </a:solidFill>
                <a:latin typeface="Calibri"/>
                <a:ea typeface="Times New Roman"/>
              </a:rPr>
              <a:t>for the development of large internal economies</a:t>
            </a:r>
            <a:r>
              <a:rPr lang="it-IT" dirty="0" smtClean="0">
                <a:solidFill>
                  <a:srgbClr val="632523"/>
                </a:solidFill>
                <a:latin typeface="Calibri"/>
                <a:ea typeface="Times New Roman"/>
              </a:rPr>
              <a:t>)</a:t>
            </a:r>
          </a:p>
          <a:p>
            <a:pPr>
              <a:lnSpc>
                <a:spcPct val="90000"/>
              </a:lnSpc>
              <a:spcAft>
                <a:spcPts val="600"/>
              </a:spcAft>
              <a:buSzPct val="25000"/>
            </a:pPr>
            <a:r>
              <a:rPr lang="en-US" dirty="0" smtClean="0">
                <a:solidFill>
                  <a:srgbClr val="632523"/>
                </a:solidFill>
                <a:latin typeface="Calibri"/>
                <a:ea typeface="Times New Roman"/>
              </a:rPr>
              <a:t>	- stable investments in technological</a:t>
            </a:r>
            <a:r>
              <a:rPr lang="it-IT" dirty="0" smtClean="0">
                <a:solidFill>
                  <a:srgbClr val="632523"/>
                </a:solidFill>
                <a:latin typeface="Calibri"/>
                <a:ea typeface="Times New Roman"/>
              </a:rPr>
              <a:t> </a:t>
            </a:r>
            <a:r>
              <a:rPr lang="en-US" dirty="0" smtClean="0">
                <a:solidFill>
                  <a:srgbClr val="632523"/>
                </a:solidFill>
                <a:latin typeface="Calibri"/>
                <a:ea typeface="Times New Roman"/>
              </a:rPr>
              <a:t>infrastructures</a:t>
            </a:r>
            <a:endParaRPr lang="it-IT" dirty="0" smtClean="0">
              <a:solidFill>
                <a:srgbClr val="632523"/>
              </a:solidFill>
              <a:latin typeface="Calibri"/>
              <a:ea typeface="Times New Roman"/>
            </a:endParaRPr>
          </a:p>
          <a:p>
            <a:pPr>
              <a:lnSpc>
                <a:spcPct val="90000"/>
              </a:lnSpc>
              <a:spcAft>
                <a:spcPts val="600"/>
              </a:spcAft>
            </a:pPr>
            <a:r>
              <a:rPr lang="it-IT" dirty="0" smtClean="0">
                <a:solidFill>
                  <a:srgbClr val="632523"/>
                </a:solidFill>
                <a:latin typeface="Calibri"/>
                <a:ea typeface="Times New Roman"/>
              </a:rPr>
              <a:t>	- cultural </a:t>
            </a:r>
            <a:r>
              <a:rPr lang="it-IT" dirty="0" err="1" smtClean="0">
                <a:solidFill>
                  <a:srgbClr val="632523"/>
                </a:solidFill>
                <a:latin typeface="Calibri"/>
                <a:ea typeface="Times New Roman"/>
              </a:rPr>
              <a:t>attitudes</a:t>
            </a:r>
            <a:r>
              <a:rPr lang="it-IT" dirty="0" smtClean="0">
                <a:solidFill>
                  <a:srgbClr val="632523"/>
                </a:solidFill>
                <a:latin typeface="Calibri"/>
                <a:ea typeface="Times New Roman"/>
              </a:rPr>
              <a:t> (e.g. trust </a:t>
            </a:r>
            <a:r>
              <a:rPr lang="it-IT" dirty="0" err="1" smtClean="0">
                <a:solidFill>
                  <a:srgbClr val="632523"/>
                </a:solidFill>
                <a:latin typeface="Calibri"/>
                <a:ea typeface="Times New Roman"/>
              </a:rPr>
              <a:t>within</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large</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networks</a:t>
            </a:r>
            <a:r>
              <a:rPr lang="it-IT" dirty="0" smtClean="0">
                <a:solidFill>
                  <a:srgbClr val="632523"/>
                </a:solidFill>
                <a:latin typeface="Calibri"/>
                <a:ea typeface="Times New Roman"/>
              </a:rPr>
              <a:t>)</a:t>
            </a:r>
          </a:p>
          <a:p>
            <a:pPr>
              <a:lnSpc>
                <a:spcPct val="90000"/>
              </a:lnSpc>
              <a:spcAft>
                <a:spcPts val="600"/>
              </a:spcAft>
            </a:pPr>
            <a:r>
              <a:rPr lang="it-IT" dirty="0" smtClean="0">
                <a:solidFill>
                  <a:srgbClr val="632523"/>
                </a:solidFill>
                <a:latin typeface="Calibri"/>
                <a:ea typeface="Times New Roman"/>
              </a:rPr>
              <a:t>	- </a:t>
            </a:r>
            <a:r>
              <a:rPr lang="it-IT" dirty="0" err="1" smtClean="0">
                <a:solidFill>
                  <a:srgbClr val="632523"/>
                </a:solidFill>
                <a:latin typeface="Calibri"/>
                <a:ea typeface="Times New Roman"/>
              </a:rPr>
              <a:t>civil</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infrastructures</a:t>
            </a:r>
            <a:r>
              <a:rPr lang="it-IT" dirty="0" smtClean="0">
                <a:solidFill>
                  <a:srgbClr val="632523"/>
                </a:solidFill>
                <a:latin typeface="Calibri"/>
                <a:ea typeface="Times New Roman"/>
              </a:rPr>
              <a:t> (e.g. </a:t>
            </a:r>
            <a:r>
              <a:rPr lang="it-IT" dirty="0" err="1" smtClean="0">
                <a:solidFill>
                  <a:srgbClr val="632523"/>
                </a:solidFill>
                <a:latin typeface="Calibri"/>
                <a:ea typeface="Times New Roman"/>
              </a:rPr>
              <a:t>clear</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civil</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law</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efficient</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implementation</a:t>
            </a:r>
            <a:r>
              <a:rPr lang="it-IT" dirty="0" smtClean="0">
                <a:solidFill>
                  <a:srgbClr val="632523"/>
                </a:solidFill>
                <a:latin typeface="Calibri"/>
                <a:ea typeface="Times New Roman"/>
              </a:rPr>
              <a:t>)</a:t>
            </a:r>
          </a:p>
          <a:p>
            <a:pPr marL="900113" indent="-900113">
              <a:lnSpc>
                <a:spcPct val="90000"/>
              </a:lnSpc>
              <a:spcAft>
                <a:spcPts val="600"/>
              </a:spcAft>
            </a:pPr>
            <a:r>
              <a:rPr lang="it-IT" dirty="0" smtClean="0">
                <a:solidFill>
                  <a:srgbClr val="632523"/>
                </a:solidFill>
                <a:latin typeface="Calibri"/>
                <a:ea typeface="Times New Roman"/>
              </a:rPr>
              <a:t>	- public </a:t>
            </a:r>
            <a:r>
              <a:rPr lang="it-IT" dirty="0" err="1" smtClean="0">
                <a:solidFill>
                  <a:srgbClr val="632523"/>
                </a:solidFill>
                <a:latin typeface="Calibri"/>
                <a:ea typeface="Times New Roman"/>
              </a:rPr>
              <a:t>research</a:t>
            </a:r>
            <a:r>
              <a:rPr lang="it-IT" dirty="0" smtClean="0">
                <a:solidFill>
                  <a:srgbClr val="632523"/>
                </a:solidFill>
                <a:latin typeface="Calibri"/>
                <a:ea typeface="Times New Roman"/>
              </a:rPr>
              <a:t>  (e.g. </a:t>
            </a:r>
            <a:r>
              <a:rPr lang="it-IT" dirty="0" err="1" smtClean="0">
                <a:solidFill>
                  <a:srgbClr val="632523"/>
                </a:solidFill>
                <a:latin typeface="Calibri"/>
                <a:ea typeface="Times New Roman"/>
              </a:rPr>
              <a:t>programs</a:t>
            </a:r>
            <a:r>
              <a:rPr lang="it-IT" dirty="0" smtClean="0">
                <a:solidFill>
                  <a:srgbClr val="632523"/>
                </a:solidFill>
                <a:latin typeface="Calibri"/>
                <a:ea typeface="Times New Roman"/>
              </a:rPr>
              <a:t> of industrial and </a:t>
            </a:r>
            <a:r>
              <a:rPr lang="it-IT" dirty="0" err="1" smtClean="0">
                <a:solidFill>
                  <a:srgbClr val="632523"/>
                </a:solidFill>
                <a:latin typeface="Calibri"/>
                <a:ea typeface="Times New Roman"/>
              </a:rPr>
              <a:t>territorial</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develoment</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involving</a:t>
            </a:r>
            <a:r>
              <a:rPr lang="it-IT" dirty="0" smtClean="0">
                <a:solidFill>
                  <a:srgbClr val="632523"/>
                </a:solidFill>
                <a:latin typeface="Calibri"/>
                <a:ea typeface="Times New Roman"/>
              </a:rPr>
              <a:t> large </a:t>
            </a:r>
            <a:r>
              <a:rPr lang="it-IT" dirty="0" err="1" smtClean="0">
                <a:solidFill>
                  <a:srgbClr val="632523"/>
                </a:solidFill>
                <a:latin typeface="Calibri"/>
                <a:ea typeface="Times New Roman"/>
              </a:rPr>
              <a:t>firms</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SMEs</a:t>
            </a:r>
            <a:r>
              <a:rPr lang="it-IT" dirty="0" smtClean="0">
                <a:solidFill>
                  <a:srgbClr val="632523"/>
                </a:solidFill>
                <a:latin typeface="Calibri"/>
                <a:ea typeface="Times New Roman"/>
              </a:rPr>
              <a:t>, and </a:t>
            </a:r>
            <a:r>
              <a:rPr lang="it-IT" dirty="0" err="1" smtClean="0">
                <a:solidFill>
                  <a:srgbClr val="632523"/>
                </a:solidFill>
                <a:latin typeface="Calibri"/>
                <a:ea typeface="Times New Roman"/>
              </a:rPr>
              <a:t>universities</a:t>
            </a:r>
            <a:r>
              <a:rPr lang="it-IT" dirty="0" smtClean="0">
                <a:solidFill>
                  <a:srgbClr val="632523"/>
                </a:solidFill>
                <a:latin typeface="Calibri"/>
                <a:ea typeface="Times New Roman"/>
              </a:rPr>
              <a:t>)</a:t>
            </a:r>
          </a:p>
          <a:p>
            <a:pPr>
              <a:lnSpc>
                <a:spcPct val="90000"/>
              </a:lnSpc>
              <a:spcAft>
                <a:spcPts val="600"/>
              </a:spcAft>
            </a:pPr>
            <a:r>
              <a:rPr lang="en-US" sz="2000" dirty="0" smtClean="0">
                <a:solidFill>
                  <a:srgbClr val="632523"/>
                </a:solidFill>
                <a:latin typeface="Calibri"/>
                <a:ea typeface="Times New Roman"/>
              </a:rPr>
              <a:t>at national level, reducing the uncertainty of long-term  large private investments. </a:t>
            </a:r>
            <a:endParaRPr lang="it-IT" sz="2000" dirty="0">
              <a:solidFill>
                <a:srgbClr val="632523"/>
              </a:solidFill>
              <a:latin typeface="Calibri"/>
              <a:ea typeface="Times New Roman"/>
            </a:endParaRPr>
          </a:p>
        </p:txBody>
      </p:sp>
      <p:sp>
        <p:nvSpPr>
          <p:cNvPr id="134"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93E7535E-835E-487D-8CCF-78EC13120898}" type="slidenum">
              <a:rPr lang="it-IT" sz="1200">
                <a:solidFill>
                  <a:srgbClr val="8B8B8B"/>
                </a:solidFill>
                <a:latin typeface="Calibri"/>
              </a:rPr>
              <a:pPr algn="r">
                <a:lnSpc>
                  <a:spcPct val="100000"/>
                </a:lnSpc>
              </a:pPr>
              <a:t>12</a:t>
            </a:fld>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395536" y="404664"/>
            <a:ext cx="8424936" cy="5832648"/>
          </a:xfrm>
          <a:prstGeom prst="rect">
            <a:avLst/>
          </a:prstGeom>
        </p:spPr>
        <p:txBody>
          <a:bodyPr lIns="90000" tIns="45000" rIns="90000" bIns="45000"/>
          <a:lstStyle/>
          <a:p>
            <a:r>
              <a:rPr lang="it-IT" sz="2400" dirty="0" err="1" smtClean="0">
                <a:solidFill>
                  <a:srgbClr val="632523"/>
                </a:solidFill>
                <a:latin typeface="Calibri"/>
                <a:ea typeface="Times New Roman"/>
              </a:rPr>
              <a:t>Policies</a:t>
            </a:r>
            <a:r>
              <a:rPr lang="it-IT" sz="2400" dirty="0" smtClean="0">
                <a:solidFill>
                  <a:srgbClr val="632523"/>
                </a:solidFill>
                <a:latin typeface="Calibri"/>
                <a:ea typeface="Times New Roman"/>
              </a:rPr>
              <a:t> </a:t>
            </a:r>
            <a:r>
              <a:rPr lang="it-IT" sz="2400" dirty="0" err="1" smtClean="0">
                <a:solidFill>
                  <a:srgbClr val="632523"/>
                </a:solidFill>
                <a:latin typeface="Calibri"/>
                <a:ea typeface="Times New Roman"/>
              </a:rPr>
              <a:t>for</a:t>
            </a:r>
            <a:r>
              <a:rPr lang="it-IT" sz="2400" dirty="0" smtClean="0">
                <a:solidFill>
                  <a:srgbClr val="632523"/>
                </a:solidFill>
                <a:latin typeface="Calibri"/>
                <a:ea typeface="Times New Roman"/>
              </a:rPr>
              <a:t> Industrial Renaissance in EU ….</a:t>
            </a:r>
          </a:p>
          <a:p>
            <a:r>
              <a:rPr lang="it-IT" sz="2000" dirty="0" err="1" smtClean="0">
                <a:solidFill>
                  <a:srgbClr val="632523"/>
                </a:solidFill>
                <a:latin typeface="Calibri"/>
                <a:ea typeface="Times New Roman"/>
              </a:rPr>
              <a:t>Communication</a:t>
            </a:r>
            <a:r>
              <a:rPr lang="it-IT" sz="2000" dirty="0" smtClean="0">
                <a:solidFill>
                  <a:srgbClr val="632523"/>
                </a:solidFill>
                <a:latin typeface="Calibri"/>
                <a:ea typeface="Times New Roman"/>
              </a:rPr>
              <a:t> </a:t>
            </a:r>
            <a:r>
              <a:rPr lang="it-IT" sz="2000" dirty="0" err="1" smtClean="0">
                <a:solidFill>
                  <a:srgbClr val="632523"/>
                </a:solidFill>
                <a:latin typeface="Calibri"/>
                <a:ea typeface="Times New Roman"/>
              </a:rPr>
              <a:t>of</a:t>
            </a:r>
            <a:r>
              <a:rPr lang="it-IT" sz="2000" dirty="0" smtClean="0">
                <a:solidFill>
                  <a:srgbClr val="632523"/>
                </a:solidFill>
                <a:latin typeface="Calibri"/>
                <a:ea typeface="Times New Roman"/>
              </a:rPr>
              <a:t> the EU </a:t>
            </a:r>
            <a:r>
              <a:rPr lang="it-IT" sz="2000" dirty="0" err="1" smtClean="0">
                <a:solidFill>
                  <a:srgbClr val="632523"/>
                </a:solidFill>
                <a:latin typeface="Calibri"/>
                <a:ea typeface="Times New Roman"/>
              </a:rPr>
              <a:t>Commission</a:t>
            </a:r>
            <a:r>
              <a:rPr lang="it-IT" sz="2000" dirty="0" smtClean="0">
                <a:solidFill>
                  <a:srgbClr val="632523"/>
                </a:solidFill>
                <a:latin typeface="Calibri"/>
                <a:ea typeface="Times New Roman"/>
              </a:rPr>
              <a:t> : </a:t>
            </a:r>
            <a:r>
              <a:rPr lang="fr-FR" sz="2000" i="1" dirty="0" smtClean="0">
                <a:solidFill>
                  <a:srgbClr val="632523"/>
                </a:solidFill>
                <a:latin typeface="Calibri"/>
                <a:ea typeface="Times New Roman"/>
              </a:rPr>
              <a:t>For a </a:t>
            </a:r>
            <a:r>
              <a:rPr lang="fr-FR" sz="2000" i="1" dirty="0" err="1" smtClean="0">
                <a:solidFill>
                  <a:srgbClr val="632523"/>
                </a:solidFill>
                <a:latin typeface="Calibri"/>
                <a:ea typeface="Times New Roman"/>
              </a:rPr>
              <a:t>European</a:t>
            </a:r>
            <a:r>
              <a:rPr lang="fr-FR" sz="2000" i="1" dirty="0" smtClean="0">
                <a:solidFill>
                  <a:srgbClr val="632523"/>
                </a:solidFill>
                <a:latin typeface="Calibri"/>
                <a:ea typeface="Times New Roman"/>
              </a:rPr>
              <a:t> </a:t>
            </a:r>
            <a:r>
              <a:rPr lang="fr-FR" sz="2000" i="1" dirty="0" err="1" smtClean="0">
                <a:solidFill>
                  <a:srgbClr val="632523"/>
                </a:solidFill>
                <a:latin typeface="Calibri"/>
                <a:ea typeface="Times New Roman"/>
              </a:rPr>
              <a:t>Industrial</a:t>
            </a:r>
            <a:r>
              <a:rPr lang="fr-FR" sz="2000" i="1" dirty="0" smtClean="0">
                <a:solidFill>
                  <a:srgbClr val="632523"/>
                </a:solidFill>
                <a:latin typeface="Calibri"/>
                <a:ea typeface="Times New Roman"/>
              </a:rPr>
              <a:t> Renaissance</a:t>
            </a:r>
            <a:r>
              <a:rPr lang="fr-FR" sz="2000" dirty="0" smtClean="0">
                <a:solidFill>
                  <a:srgbClr val="632523"/>
                </a:solidFill>
                <a:latin typeface="Calibri"/>
                <a:ea typeface="Times New Roman"/>
              </a:rPr>
              <a:t> (COM 14/2 – 2014, </a:t>
            </a:r>
            <a:r>
              <a:rPr lang="fr-FR" sz="2000" dirty="0" err="1" smtClean="0">
                <a:solidFill>
                  <a:srgbClr val="632523"/>
                </a:solidFill>
                <a:latin typeface="Calibri"/>
                <a:ea typeface="Times New Roman"/>
              </a:rPr>
              <a:t>pg</a:t>
            </a:r>
            <a:r>
              <a:rPr lang="fr-FR" sz="2000" dirty="0" smtClean="0">
                <a:solidFill>
                  <a:srgbClr val="632523"/>
                </a:solidFill>
                <a:latin typeface="Calibri"/>
                <a:ea typeface="Times New Roman"/>
              </a:rPr>
              <a:t>. 1)</a:t>
            </a:r>
            <a:endParaRPr lang="it-IT" sz="2000" dirty="0" smtClean="0">
              <a:solidFill>
                <a:srgbClr val="632523"/>
              </a:solidFill>
              <a:latin typeface="Calibri"/>
              <a:ea typeface="Times New Roman"/>
            </a:endParaRPr>
          </a:p>
          <a:p>
            <a:endParaRPr lang="en-US" sz="2000" i="1" dirty="0" smtClean="0">
              <a:solidFill>
                <a:srgbClr val="632523"/>
              </a:solidFill>
              <a:latin typeface="Calibri"/>
              <a:ea typeface="Times New Roman"/>
            </a:endParaRPr>
          </a:p>
          <a:p>
            <a:r>
              <a:rPr lang="en-US" i="1" dirty="0" smtClean="0">
                <a:solidFill>
                  <a:srgbClr val="632523"/>
                </a:solidFill>
                <a:latin typeface="Calibri"/>
                <a:ea typeface="Times New Roman"/>
              </a:rPr>
              <a:t>The crisis has underlined the importance of the real economy and a strong industry. Industry’s interactions with the rest of Europe’s economic fabric extend far beyond manufacturing, spanning upstream to raw materials and energy and downstream to business services (e.g. logistics), consumer services (e.g. after-sales services for durable goods) or tourism.</a:t>
            </a:r>
          </a:p>
          <a:p>
            <a:r>
              <a:rPr lang="en-US" i="1" dirty="0" smtClean="0">
                <a:solidFill>
                  <a:srgbClr val="632523"/>
                </a:solidFill>
                <a:latin typeface="Calibri"/>
                <a:ea typeface="Times New Roman"/>
              </a:rPr>
              <a:t>Industrial activities are integrated in increasingly rich and complex value chains, linking flagship corporations and small or medium enterprises (SMEs) across sectors and </a:t>
            </a:r>
            <a:r>
              <a:rPr lang="en-GB" i="1" dirty="0" smtClean="0">
                <a:solidFill>
                  <a:srgbClr val="632523"/>
                </a:solidFill>
                <a:latin typeface="Calibri"/>
                <a:ea typeface="Times New Roman"/>
              </a:rPr>
              <a:t>countries.</a:t>
            </a:r>
          </a:p>
          <a:p>
            <a:pPr>
              <a:spcBef>
                <a:spcPts val="600"/>
              </a:spcBef>
            </a:pPr>
            <a:r>
              <a:rPr lang="en-US" i="1" dirty="0" smtClean="0">
                <a:solidFill>
                  <a:srgbClr val="632523"/>
                </a:solidFill>
                <a:latin typeface="Calibri"/>
                <a:ea typeface="Times New Roman"/>
              </a:rPr>
              <a:t>The </a:t>
            </a:r>
            <a:r>
              <a:rPr lang="en-US" b="1" i="1" dirty="0" smtClean="0">
                <a:solidFill>
                  <a:srgbClr val="632523"/>
                </a:solidFill>
                <a:latin typeface="Calibri"/>
                <a:ea typeface="Times New Roman"/>
              </a:rPr>
              <a:t>economic importance </a:t>
            </a:r>
            <a:r>
              <a:rPr lang="en-US" i="1" dirty="0" smtClean="0">
                <a:solidFill>
                  <a:srgbClr val="632523"/>
                </a:solidFill>
                <a:latin typeface="Calibri"/>
                <a:ea typeface="Times New Roman"/>
              </a:rPr>
              <a:t>of industrial activities is much greater than suggested by the share of manufacturing in GDP. Industry accounts for over 80% of Europe’s exports and 80% of private research and innovation.</a:t>
            </a:r>
          </a:p>
          <a:p>
            <a:r>
              <a:rPr lang="en-US" i="1" dirty="0" smtClean="0">
                <a:solidFill>
                  <a:srgbClr val="632523"/>
                </a:solidFill>
                <a:latin typeface="Calibri"/>
                <a:ea typeface="Times New Roman"/>
              </a:rPr>
              <a:t>Nearly one in four private sector jobs is in industry, often highly skilled, while each additional job in manufacturing creates 0.5-2 jobs in other sectors.</a:t>
            </a:r>
          </a:p>
          <a:p>
            <a:r>
              <a:rPr lang="en-US" b="1" i="1" dirty="0" smtClean="0">
                <a:solidFill>
                  <a:srgbClr val="632523"/>
                </a:solidFill>
                <a:latin typeface="Calibri"/>
                <a:ea typeface="Times New Roman"/>
              </a:rPr>
              <a:t>The Commission considers that a strong industrial base will be of key importance for Europe’s economic recovery and competitiveness</a:t>
            </a:r>
            <a:endParaRPr lang="it-IT" b="1" i="1" dirty="0">
              <a:solidFill>
                <a:srgbClr val="632523"/>
              </a:solidFill>
              <a:latin typeface="Calibri"/>
              <a:ea typeface="Times New Roman"/>
            </a:endParaRPr>
          </a:p>
        </p:txBody>
      </p:sp>
      <p:sp>
        <p:nvSpPr>
          <p:cNvPr id="113"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B6910127-3318-4783-93E7-714F4C11F7D2}" type="slidenum">
              <a:rPr lang="it-IT" sz="1200">
                <a:solidFill>
                  <a:srgbClr val="8B8B8B"/>
                </a:solidFill>
                <a:latin typeface="Calibri"/>
              </a:rPr>
              <a:pPr algn="r">
                <a:lnSpc>
                  <a:spcPct val="100000"/>
                </a:lnSpc>
              </a:pPr>
              <a:t>2</a:t>
            </a:fld>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B2C9FCD2-855E-4649-A24F-46026BC6DEAF}" type="slidenum">
              <a:rPr lang="it-IT" smtClean="0"/>
              <a:pPr/>
              <a:t>3</a:t>
            </a:fld>
            <a:endParaRPr lang="it-IT"/>
          </a:p>
        </p:txBody>
      </p:sp>
    </p:spTree>
    <p:extLst>
      <p:ext uri="{BB962C8B-B14F-4D97-AF65-F5344CB8AC3E}">
        <p14:creationId xmlns:p14="http://schemas.microsoft.com/office/powerpoint/2010/main" val="155003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395536" y="404664"/>
            <a:ext cx="8424936" cy="5832648"/>
          </a:xfrm>
          <a:prstGeom prst="rect">
            <a:avLst/>
          </a:prstGeom>
        </p:spPr>
        <p:txBody>
          <a:bodyPr lIns="90000" tIns="45000" rIns="90000" bIns="45000"/>
          <a:lstStyle/>
          <a:p>
            <a:r>
              <a:rPr lang="it-IT" sz="2400" dirty="0" smtClean="0">
                <a:solidFill>
                  <a:srgbClr val="632523"/>
                </a:solidFill>
                <a:latin typeface="Calibri"/>
                <a:ea typeface="Times New Roman"/>
              </a:rPr>
              <a:t>…. and </a:t>
            </a:r>
            <a:r>
              <a:rPr lang="it-IT" sz="2400" dirty="0" err="1" smtClean="0">
                <a:solidFill>
                  <a:srgbClr val="632523"/>
                </a:solidFill>
                <a:latin typeface="Calibri"/>
                <a:ea typeface="Times New Roman"/>
              </a:rPr>
              <a:t>elsewhere</a:t>
            </a:r>
            <a:endParaRPr lang="it-IT" sz="2400" dirty="0" smtClean="0">
              <a:solidFill>
                <a:srgbClr val="632523"/>
              </a:solidFill>
              <a:latin typeface="Calibri"/>
              <a:ea typeface="Times New Roman"/>
            </a:endParaRPr>
          </a:p>
          <a:p>
            <a:endParaRPr lang="en-US" sz="2000" dirty="0" smtClean="0">
              <a:solidFill>
                <a:srgbClr val="632523"/>
              </a:solidFill>
              <a:ea typeface="Times New Roman"/>
            </a:endParaRPr>
          </a:p>
          <a:p>
            <a:r>
              <a:rPr lang="en-US" sz="2000" dirty="0" smtClean="0">
                <a:solidFill>
                  <a:srgbClr val="632523"/>
                </a:solidFill>
                <a:ea typeface="Times New Roman"/>
              </a:rPr>
              <a:t>The Rejuvenation of Industrial Policy, by Joseph E. </a:t>
            </a:r>
            <a:r>
              <a:rPr lang="en-US" sz="2000" dirty="0" err="1" smtClean="0">
                <a:solidFill>
                  <a:srgbClr val="632523"/>
                </a:solidFill>
                <a:ea typeface="Times New Roman"/>
              </a:rPr>
              <a:t>Stiglitz</a:t>
            </a:r>
            <a:r>
              <a:rPr lang="en-US" sz="2000" dirty="0" smtClean="0">
                <a:solidFill>
                  <a:srgbClr val="632523"/>
                </a:solidFill>
                <a:ea typeface="Times New Roman"/>
              </a:rPr>
              <a:t>, Justin </a:t>
            </a:r>
            <a:r>
              <a:rPr lang="en-US" sz="2000" dirty="0" err="1" smtClean="0">
                <a:solidFill>
                  <a:srgbClr val="632523"/>
                </a:solidFill>
                <a:ea typeface="Times New Roman"/>
              </a:rPr>
              <a:t>Yifu</a:t>
            </a:r>
            <a:r>
              <a:rPr lang="en-US" sz="2000" dirty="0" smtClean="0">
                <a:solidFill>
                  <a:srgbClr val="632523"/>
                </a:solidFill>
                <a:ea typeface="Times New Roman"/>
              </a:rPr>
              <a:t> Lin, and </a:t>
            </a:r>
            <a:r>
              <a:rPr lang="en-US" sz="2000" dirty="0" err="1" smtClean="0">
                <a:solidFill>
                  <a:srgbClr val="632523"/>
                </a:solidFill>
                <a:ea typeface="Times New Roman"/>
              </a:rPr>
              <a:t>Célestin</a:t>
            </a:r>
            <a:r>
              <a:rPr lang="en-US" sz="2000" dirty="0" smtClean="0">
                <a:solidFill>
                  <a:srgbClr val="632523"/>
                </a:solidFill>
                <a:ea typeface="Times New Roman"/>
              </a:rPr>
              <a:t> </a:t>
            </a:r>
            <a:r>
              <a:rPr lang="en-US" sz="2000" dirty="0" err="1" smtClean="0">
                <a:solidFill>
                  <a:srgbClr val="632523"/>
                </a:solidFill>
                <a:ea typeface="Times New Roman"/>
              </a:rPr>
              <a:t>Monga</a:t>
            </a:r>
            <a:r>
              <a:rPr lang="en-US" sz="2000" dirty="0" smtClean="0">
                <a:solidFill>
                  <a:srgbClr val="632523"/>
                </a:solidFill>
                <a:ea typeface="Times New Roman"/>
              </a:rPr>
              <a:t>, World Bank Policy Research Working Paper 6628, Sept. 2013</a:t>
            </a:r>
            <a:endParaRPr lang="it-IT" sz="2000" dirty="0" smtClean="0">
              <a:solidFill>
                <a:srgbClr val="632523"/>
              </a:solidFill>
              <a:latin typeface="Calibri"/>
              <a:ea typeface="Times New Roman"/>
            </a:endParaRPr>
          </a:p>
          <a:p>
            <a:endParaRPr lang="en-US" sz="2000" i="1" dirty="0" smtClean="0">
              <a:solidFill>
                <a:srgbClr val="632523"/>
              </a:solidFill>
              <a:latin typeface="Calibri"/>
              <a:ea typeface="Times New Roman"/>
            </a:endParaRPr>
          </a:p>
          <a:p>
            <a:r>
              <a:rPr lang="en-US" i="1" dirty="0" smtClean="0">
                <a:solidFill>
                  <a:srgbClr val="632523"/>
                </a:solidFill>
                <a:ea typeface="Times New Roman"/>
              </a:rPr>
              <a:t>President Obama was not shy in saying, in his 2013 State of the Union Address, that his “first priority is making America a magnet for new jobs and manufacturing.” </a:t>
            </a:r>
          </a:p>
          <a:p>
            <a:r>
              <a:rPr lang="en-US" i="1" dirty="0" smtClean="0">
                <a:solidFill>
                  <a:srgbClr val="632523"/>
                </a:solidFill>
                <a:ea typeface="Times New Roman"/>
              </a:rPr>
              <a:t>After funding the creation of a manufacturing innovation institute in Youngstown, Ohio, he announced the launch of “manufacturing hubs,” where businesses will partner with the Departments of Defense and Energy to turn regions left behind by globalization into global centers of high-tech jobs. (pg. 2)</a:t>
            </a:r>
          </a:p>
          <a:p>
            <a:pPr>
              <a:spcBef>
                <a:spcPts val="600"/>
              </a:spcBef>
            </a:pPr>
            <a:r>
              <a:rPr lang="en-US" i="1" dirty="0" smtClean="0">
                <a:solidFill>
                  <a:srgbClr val="632523"/>
                </a:solidFill>
                <a:ea typeface="Times New Roman"/>
              </a:rPr>
              <a:t>In Japan, conservative Prime Minister </a:t>
            </a:r>
            <a:r>
              <a:rPr lang="en-US" i="1" dirty="0" err="1" smtClean="0">
                <a:solidFill>
                  <a:srgbClr val="632523"/>
                </a:solidFill>
                <a:ea typeface="Times New Roman"/>
              </a:rPr>
              <a:t>Shinzo</a:t>
            </a:r>
            <a:r>
              <a:rPr lang="en-US" i="1" dirty="0" smtClean="0">
                <a:solidFill>
                  <a:srgbClr val="632523"/>
                </a:solidFill>
                <a:ea typeface="Times New Roman"/>
              </a:rPr>
              <a:t> Abe recently created a new governance body for microeconomic policy, the Economic Revitalization Headquarters, which includes an industrial competitiveness council whose purpose is to formulate growth strategies (pg. 3)</a:t>
            </a:r>
            <a:endParaRPr lang="en-US" i="1" dirty="0" smtClean="0">
              <a:solidFill>
                <a:srgbClr val="632523"/>
              </a:solidFill>
              <a:latin typeface="Calibri"/>
              <a:ea typeface="Times New Roman"/>
            </a:endParaRPr>
          </a:p>
        </p:txBody>
      </p:sp>
      <p:sp>
        <p:nvSpPr>
          <p:cNvPr id="113"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B6910127-3318-4783-93E7-714F4C11F7D2}" type="slidenum">
              <a:rPr lang="it-IT" sz="1200">
                <a:solidFill>
                  <a:srgbClr val="8B8B8B"/>
                </a:solidFill>
                <a:latin typeface="Calibri"/>
              </a:rPr>
              <a:pPr algn="r">
                <a:lnSpc>
                  <a:spcPct val="100000"/>
                </a:lnSpc>
              </a:pPr>
              <a:t>4</a:t>
            </a:fld>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571320" y="720000"/>
            <a:ext cx="7815960" cy="5301288"/>
          </a:xfrm>
          <a:prstGeom prst="rect">
            <a:avLst/>
          </a:prstGeom>
        </p:spPr>
        <p:txBody>
          <a:bodyPr lIns="90000" tIns="45000" rIns="90000" bIns="45000"/>
          <a:lstStyle/>
          <a:p>
            <a:endParaRPr lang="it-IT" sz="2400" dirty="0" smtClean="0">
              <a:solidFill>
                <a:srgbClr val="632523"/>
              </a:solidFill>
              <a:latin typeface="Calibri"/>
              <a:ea typeface="Times New Roman"/>
            </a:endParaRPr>
          </a:p>
          <a:p>
            <a:r>
              <a:rPr lang="it-IT" sz="2400" dirty="0" smtClean="0">
                <a:solidFill>
                  <a:srgbClr val="632523"/>
                </a:solidFill>
                <a:latin typeface="Calibri"/>
                <a:ea typeface="Times New Roman"/>
              </a:rPr>
              <a:t>Industrial </a:t>
            </a:r>
            <a:r>
              <a:rPr lang="it-IT" sz="2400" dirty="0">
                <a:solidFill>
                  <a:srgbClr val="632523"/>
                </a:solidFill>
                <a:latin typeface="Calibri"/>
                <a:ea typeface="Times New Roman"/>
              </a:rPr>
              <a:t>Renaissance </a:t>
            </a:r>
            <a:r>
              <a:rPr lang="it-IT" sz="2400" dirty="0" smtClean="0">
                <a:solidFill>
                  <a:srgbClr val="632523"/>
                </a:solidFill>
                <a:latin typeface="Calibri"/>
                <a:ea typeface="Times New Roman"/>
              </a:rPr>
              <a:t>in Italy …</a:t>
            </a:r>
            <a:endParaRPr dirty="0"/>
          </a:p>
          <a:p>
            <a:pPr>
              <a:lnSpc>
                <a:spcPct val="100000"/>
              </a:lnSpc>
              <a:buSzPct val="25000"/>
              <a:buFont typeface="StarSymbol"/>
              <a:buChar char="l"/>
            </a:pPr>
            <a:endParaRPr lang="it-IT" sz="2000" i="1" dirty="0" smtClean="0">
              <a:solidFill>
                <a:srgbClr val="632523"/>
              </a:solidFill>
              <a:latin typeface="Calibri"/>
              <a:ea typeface="Times New Roman"/>
            </a:endParaRPr>
          </a:p>
          <a:p>
            <a:pPr>
              <a:lnSpc>
                <a:spcPct val="100000"/>
              </a:lnSpc>
              <a:buSzPct val="25000"/>
            </a:pPr>
            <a:r>
              <a:rPr lang="it-IT" sz="2000" dirty="0" err="1" smtClean="0">
                <a:solidFill>
                  <a:srgbClr val="632523"/>
                </a:solidFill>
                <a:latin typeface="Calibri"/>
                <a:ea typeface="Times New Roman"/>
              </a:rPr>
              <a:t>Need</a:t>
            </a:r>
            <a:r>
              <a:rPr lang="it-IT" sz="2000" dirty="0" smtClean="0">
                <a:solidFill>
                  <a:srgbClr val="632523"/>
                </a:solidFill>
                <a:latin typeface="Calibri"/>
                <a:ea typeface="Times New Roman"/>
              </a:rPr>
              <a:t> </a:t>
            </a:r>
            <a:r>
              <a:rPr lang="it-IT" sz="2000" dirty="0" err="1">
                <a:solidFill>
                  <a:srgbClr val="632523"/>
                </a:solidFill>
                <a:latin typeface="Calibri"/>
                <a:ea typeface="Times New Roman"/>
              </a:rPr>
              <a:t>to</a:t>
            </a:r>
            <a:r>
              <a:rPr lang="it-IT" sz="2000" dirty="0">
                <a:solidFill>
                  <a:srgbClr val="632523"/>
                </a:solidFill>
                <a:latin typeface="Calibri"/>
                <a:ea typeface="Times New Roman"/>
              </a:rPr>
              <a:t> face the </a:t>
            </a:r>
            <a:r>
              <a:rPr lang="it-IT" sz="2000" dirty="0" err="1" smtClean="0">
                <a:solidFill>
                  <a:srgbClr val="632523"/>
                </a:solidFill>
                <a:latin typeface="Calibri"/>
                <a:ea typeface="Times New Roman"/>
              </a:rPr>
              <a:t>challenges</a:t>
            </a:r>
            <a:r>
              <a:rPr lang="it-IT" sz="2000" dirty="0" smtClean="0">
                <a:solidFill>
                  <a:srgbClr val="632523"/>
                </a:solidFill>
                <a:latin typeface="Calibri"/>
                <a:ea typeface="Times New Roman"/>
              </a:rPr>
              <a:t> </a:t>
            </a:r>
            <a:r>
              <a:rPr lang="it-IT" sz="2000" dirty="0" err="1">
                <a:solidFill>
                  <a:srgbClr val="632523"/>
                </a:solidFill>
                <a:latin typeface="Calibri"/>
                <a:ea typeface="Times New Roman"/>
              </a:rPr>
              <a:t>of</a:t>
            </a:r>
            <a:r>
              <a:rPr lang="it-IT" sz="2000" dirty="0">
                <a:solidFill>
                  <a:srgbClr val="632523"/>
                </a:solidFill>
                <a:latin typeface="Calibri"/>
                <a:ea typeface="Times New Roman"/>
              </a:rPr>
              <a:t> </a:t>
            </a:r>
            <a:r>
              <a:rPr lang="it-IT" sz="2000" dirty="0" err="1">
                <a:solidFill>
                  <a:srgbClr val="632523"/>
                </a:solidFill>
                <a:latin typeface="Calibri"/>
                <a:ea typeface="Times New Roman"/>
              </a:rPr>
              <a:t>this</a:t>
            </a:r>
            <a:r>
              <a:rPr lang="it-IT" sz="2000" dirty="0">
                <a:solidFill>
                  <a:srgbClr val="632523"/>
                </a:solidFill>
                <a:latin typeface="Calibri"/>
                <a:ea typeface="Times New Roman"/>
              </a:rPr>
              <a:t> </a:t>
            </a:r>
            <a:r>
              <a:rPr lang="it-IT" sz="2000" dirty="0" err="1">
                <a:solidFill>
                  <a:srgbClr val="632523"/>
                </a:solidFill>
                <a:latin typeface="Calibri"/>
                <a:ea typeface="Times New Roman"/>
              </a:rPr>
              <a:t>phase</a:t>
            </a:r>
            <a:r>
              <a:rPr lang="it-IT" sz="2000" dirty="0">
                <a:solidFill>
                  <a:srgbClr val="632523"/>
                </a:solidFill>
                <a:latin typeface="Calibri"/>
                <a:ea typeface="Times New Roman"/>
              </a:rPr>
              <a:t> </a:t>
            </a:r>
            <a:r>
              <a:rPr lang="it-IT" sz="2000" dirty="0" err="1">
                <a:solidFill>
                  <a:srgbClr val="632523"/>
                </a:solidFill>
                <a:latin typeface="Calibri"/>
                <a:ea typeface="Times New Roman"/>
              </a:rPr>
              <a:t>of</a:t>
            </a:r>
            <a:r>
              <a:rPr lang="it-IT" sz="2000" dirty="0">
                <a:solidFill>
                  <a:srgbClr val="632523"/>
                </a:solidFill>
                <a:latin typeface="Calibri"/>
                <a:ea typeface="Times New Roman"/>
              </a:rPr>
              <a:t> </a:t>
            </a:r>
            <a:r>
              <a:rPr lang="it-IT" sz="2000" dirty="0" err="1">
                <a:solidFill>
                  <a:srgbClr val="632523"/>
                </a:solidFill>
                <a:latin typeface="Calibri"/>
                <a:ea typeface="Times New Roman"/>
              </a:rPr>
              <a:t>globalization</a:t>
            </a:r>
            <a:r>
              <a:rPr lang="it-IT" sz="2000" dirty="0">
                <a:solidFill>
                  <a:srgbClr val="632523"/>
                </a:solidFill>
                <a:latin typeface="Calibri"/>
                <a:ea typeface="Times New Roman"/>
              </a:rPr>
              <a:t> (</a:t>
            </a:r>
            <a:r>
              <a:rPr lang="it-IT" sz="2000" dirty="0" err="1">
                <a:solidFill>
                  <a:srgbClr val="632523"/>
                </a:solidFill>
                <a:latin typeface="Calibri"/>
                <a:ea typeface="Times New Roman"/>
              </a:rPr>
              <a:t>iper-connection</a:t>
            </a:r>
            <a:r>
              <a:rPr lang="it-IT" sz="2000" dirty="0">
                <a:solidFill>
                  <a:srgbClr val="632523"/>
                </a:solidFill>
                <a:latin typeface="Calibri"/>
                <a:ea typeface="Times New Roman"/>
              </a:rPr>
              <a:t>, </a:t>
            </a:r>
            <a:r>
              <a:rPr lang="it-IT" sz="2000" dirty="0" err="1">
                <a:solidFill>
                  <a:srgbClr val="632523"/>
                </a:solidFill>
                <a:latin typeface="Calibri"/>
                <a:ea typeface="Times New Roman"/>
              </a:rPr>
              <a:t>automation</a:t>
            </a:r>
            <a:r>
              <a:rPr lang="it-IT" sz="2000" dirty="0">
                <a:solidFill>
                  <a:srgbClr val="632523"/>
                </a:solidFill>
                <a:latin typeface="Calibri"/>
                <a:ea typeface="Times New Roman"/>
              </a:rPr>
              <a:t>, social </a:t>
            </a:r>
            <a:r>
              <a:rPr lang="it-IT" sz="2000" dirty="0" err="1">
                <a:solidFill>
                  <a:srgbClr val="632523"/>
                </a:solidFill>
                <a:latin typeface="Calibri"/>
                <a:ea typeface="Times New Roman"/>
              </a:rPr>
              <a:t>networking</a:t>
            </a:r>
            <a:r>
              <a:rPr lang="it-IT" sz="2000" dirty="0">
                <a:solidFill>
                  <a:srgbClr val="632523"/>
                </a:solidFill>
                <a:latin typeface="Calibri"/>
                <a:ea typeface="Times New Roman"/>
              </a:rPr>
              <a:t>, </a:t>
            </a:r>
            <a:r>
              <a:rPr lang="it-IT" sz="2000" dirty="0" err="1">
                <a:solidFill>
                  <a:srgbClr val="632523"/>
                </a:solidFill>
                <a:latin typeface="Calibri"/>
                <a:ea typeface="Times New Roman"/>
              </a:rPr>
              <a:t>re-customization</a:t>
            </a:r>
            <a:r>
              <a:rPr lang="it-IT" sz="2000" dirty="0">
                <a:solidFill>
                  <a:srgbClr val="632523"/>
                </a:solidFill>
                <a:latin typeface="Calibri"/>
                <a:ea typeface="Times New Roman"/>
              </a:rPr>
              <a:t>), the </a:t>
            </a:r>
            <a:r>
              <a:rPr lang="it-IT" sz="2000" dirty="0" err="1">
                <a:solidFill>
                  <a:srgbClr val="632523"/>
                </a:solidFill>
                <a:latin typeface="Calibri"/>
                <a:ea typeface="Times New Roman"/>
              </a:rPr>
              <a:t>crisis</a:t>
            </a:r>
            <a:r>
              <a:rPr lang="it-IT" sz="2000" dirty="0">
                <a:solidFill>
                  <a:srgbClr val="632523"/>
                </a:solidFill>
                <a:latin typeface="Calibri"/>
                <a:ea typeface="Times New Roman"/>
              </a:rPr>
              <a:t> </a:t>
            </a:r>
            <a:r>
              <a:rPr lang="it-IT" sz="2000" dirty="0" err="1">
                <a:solidFill>
                  <a:srgbClr val="632523"/>
                </a:solidFill>
                <a:latin typeface="Calibri"/>
                <a:ea typeface="Times New Roman"/>
              </a:rPr>
              <a:t>of</a:t>
            </a:r>
            <a:r>
              <a:rPr lang="it-IT" sz="2000" dirty="0">
                <a:solidFill>
                  <a:srgbClr val="632523"/>
                </a:solidFill>
                <a:latin typeface="Calibri"/>
                <a:ea typeface="Times New Roman"/>
              </a:rPr>
              <a:t> </a:t>
            </a:r>
            <a:r>
              <a:rPr lang="it-IT" sz="2000" dirty="0" err="1">
                <a:solidFill>
                  <a:srgbClr val="632523"/>
                </a:solidFill>
                <a:latin typeface="Calibri"/>
                <a:ea typeface="Times New Roman"/>
              </a:rPr>
              <a:t>capitalism</a:t>
            </a:r>
            <a:r>
              <a:rPr lang="it-IT" sz="2000" dirty="0">
                <a:solidFill>
                  <a:srgbClr val="632523"/>
                </a:solidFill>
                <a:latin typeface="Calibri"/>
                <a:ea typeface="Times New Roman"/>
              </a:rPr>
              <a:t> and the </a:t>
            </a:r>
            <a:r>
              <a:rPr lang="it-IT" sz="2000" dirty="0" err="1">
                <a:solidFill>
                  <a:srgbClr val="632523"/>
                </a:solidFill>
                <a:latin typeface="Calibri"/>
                <a:ea typeface="Times New Roman"/>
              </a:rPr>
              <a:t>Italian</a:t>
            </a:r>
            <a:r>
              <a:rPr lang="it-IT" sz="2000" dirty="0">
                <a:solidFill>
                  <a:srgbClr val="632523"/>
                </a:solidFill>
                <a:latin typeface="Calibri"/>
                <a:ea typeface="Times New Roman"/>
              </a:rPr>
              <a:t> </a:t>
            </a:r>
            <a:r>
              <a:rPr lang="it-IT" sz="2000" dirty="0" err="1">
                <a:solidFill>
                  <a:srgbClr val="632523"/>
                </a:solidFill>
                <a:latin typeface="Calibri"/>
                <a:ea typeface="Times New Roman"/>
              </a:rPr>
              <a:t>recession</a:t>
            </a:r>
            <a:endParaRPr dirty="0"/>
          </a:p>
          <a:p>
            <a:pPr algn="r">
              <a:lnSpc>
                <a:spcPct val="90000"/>
              </a:lnSpc>
            </a:pP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Crisis</a:t>
            </a:r>
            <a:r>
              <a:rPr lang="it-IT" sz="2000" i="1" dirty="0">
                <a:solidFill>
                  <a:srgbClr val="632523"/>
                </a:solidFill>
                <a:latin typeface="Calibri"/>
                <a:ea typeface="Times New Roman"/>
              </a:rPr>
              <a:t> and </a:t>
            </a:r>
            <a:r>
              <a:rPr lang="it-IT" sz="2000" i="1" dirty="0" err="1">
                <a:solidFill>
                  <a:srgbClr val="632523"/>
                </a:solidFill>
                <a:latin typeface="Calibri"/>
                <a:ea typeface="Times New Roman"/>
              </a:rPr>
              <a:t>transition</a:t>
            </a:r>
            <a:r>
              <a:rPr lang="it-IT" sz="2000" i="1" dirty="0">
                <a:solidFill>
                  <a:srgbClr val="632523"/>
                </a:solidFill>
                <a:latin typeface="Calibri"/>
                <a:ea typeface="Times New Roman"/>
              </a:rPr>
              <a:t>)</a:t>
            </a:r>
            <a:endParaRPr dirty="0"/>
          </a:p>
          <a:p>
            <a:pPr>
              <a:lnSpc>
                <a:spcPct val="100000"/>
              </a:lnSpc>
              <a:buSzPct val="25000"/>
              <a:buFont typeface="StarSymbol"/>
              <a:buChar char="l"/>
            </a:pPr>
            <a:endParaRPr lang="it-IT" sz="2000" i="1" dirty="0" smtClean="0">
              <a:solidFill>
                <a:srgbClr val="632523"/>
              </a:solidFill>
              <a:latin typeface="Calibri"/>
              <a:ea typeface="Times New Roman"/>
            </a:endParaRPr>
          </a:p>
          <a:p>
            <a:pPr>
              <a:lnSpc>
                <a:spcPct val="100000"/>
              </a:lnSpc>
              <a:buSzPct val="25000"/>
            </a:pPr>
            <a:r>
              <a:rPr lang="it-IT" sz="2000" dirty="0" err="1" smtClean="0">
                <a:solidFill>
                  <a:srgbClr val="632523"/>
                </a:solidFill>
                <a:latin typeface="Calibri"/>
                <a:ea typeface="Times New Roman"/>
              </a:rPr>
              <a:t>preserving</a:t>
            </a:r>
            <a:r>
              <a:rPr lang="it-IT" sz="2000" dirty="0" smtClean="0">
                <a:solidFill>
                  <a:srgbClr val="632523"/>
                </a:solidFill>
                <a:latin typeface="Calibri"/>
                <a:ea typeface="Times New Roman"/>
              </a:rPr>
              <a:t> the </a:t>
            </a:r>
            <a:r>
              <a:rPr lang="it-IT" sz="2000" dirty="0" err="1" smtClean="0">
                <a:solidFill>
                  <a:srgbClr val="632523"/>
                </a:solidFill>
                <a:latin typeface="Calibri"/>
                <a:ea typeface="Times New Roman"/>
              </a:rPr>
              <a:t>areas</a:t>
            </a:r>
            <a:r>
              <a:rPr lang="it-IT" sz="2000" dirty="0" smtClean="0">
                <a:solidFill>
                  <a:srgbClr val="632523"/>
                </a:solidFill>
                <a:latin typeface="Calibri"/>
                <a:ea typeface="Times New Roman"/>
              </a:rPr>
              <a:t> </a:t>
            </a:r>
            <a:r>
              <a:rPr lang="it-IT" sz="2000" dirty="0" err="1" smtClean="0">
                <a:solidFill>
                  <a:srgbClr val="632523"/>
                </a:solidFill>
                <a:latin typeface="Calibri"/>
                <a:ea typeface="Times New Roman"/>
              </a:rPr>
              <a:t>of</a:t>
            </a:r>
            <a:r>
              <a:rPr lang="it-IT" sz="2000" dirty="0" smtClean="0">
                <a:solidFill>
                  <a:srgbClr val="632523"/>
                </a:solidFill>
                <a:latin typeface="Calibri"/>
                <a:ea typeface="Times New Roman"/>
              </a:rPr>
              <a:t> industrial </a:t>
            </a:r>
            <a:r>
              <a:rPr lang="it-IT" sz="2000" dirty="0" err="1" smtClean="0">
                <a:solidFill>
                  <a:srgbClr val="632523"/>
                </a:solidFill>
                <a:latin typeface="Calibri"/>
                <a:ea typeface="Times New Roman"/>
              </a:rPr>
              <a:t>excellence</a:t>
            </a:r>
            <a:r>
              <a:rPr lang="it-IT" sz="2000" dirty="0" smtClean="0">
                <a:solidFill>
                  <a:srgbClr val="632523"/>
                </a:solidFill>
                <a:latin typeface="Calibri"/>
                <a:ea typeface="Times New Roman"/>
              </a:rPr>
              <a:t>, </a:t>
            </a:r>
            <a:r>
              <a:rPr lang="it-IT" sz="2000" dirty="0" err="1" smtClean="0">
                <a:solidFill>
                  <a:srgbClr val="632523"/>
                </a:solidFill>
                <a:latin typeface="Calibri"/>
                <a:ea typeface="Times New Roman"/>
              </a:rPr>
              <a:t>legacy</a:t>
            </a:r>
            <a:r>
              <a:rPr lang="it-IT" sz="2000" dirty="0" smtClean="0">
                <a:solidFill>
                  <a:srgbClr val="632523"/>
                </a:solidFill>
                <a:latin typeface="Calibri"/>
                <a:ea typeface="Times New Roman"/>
              </a:rPr>
              <a:t> </a:t>
            </a:r>
            <a:r>
              <a:rPr lang="it-IT" sz="2000" dirty="0" err="1" smtClean="0">
                <a:solidFill>
                  <a:srgbClr val="632523"/>
                </a:solidFill>
                <a:latin typeface="Calibri"/>
                <a:ea typeface="Times New Roman"/>
              </a:rPr>
              <a:t>of</a:t>
            </a:r>
            <a:r>
              <a:rPr lang="it-IT" sz="2000" dirty="0" smtClean="0">
                <a:solidFill>
                  <a:srgbClr val="632523"/>
                </a:solidFill>
                <a:latin typeface="Calibri"/>
                <a:ea typeface="Times New Roman"/>
              </a:rPr>
              <a:t> strong </a:t>
            </a:r>
            <a:r>
              <a:rPr lang="it-IT" sz="2000" dirty="0" err="1" smtClean="0">
                <a:solidFill>
                  <a:srgbClr val="632523"/>
                </a:solidFill>
                <a:latin typeface="Calibri"/>
                <a:ea typeface="Times New Roman"/>
              </a:rPr>
              <a:t>local</a:t>
            </a:r>
            <a:r>
              <a:rPr lang="it-IT" sz="2000" dirty="0" smtClean="0">
                <a:solidFill>
                  <a:srgbClr val="632523"/>
                </a:solidFill>
                <a:latin typeface="Calibri"/>
                <a:ea typeface="Times New Roman"/>
              </a:rPr>
              <a:t> </a:t>
            </a:r>
            <a:r>
              <a:rPr lang="it-IT" sz="2000" dirty="0" err="1" smtClean="0">
                <a:solidFill>
                  <a:srgbClr val="632523"/>
                </a:solidFill>
                <a:latin typeface="Calibri"/>
                <a:ea typeface="Times New Roman"/>
              </a:rPr>
              <a:t>factors</a:t>
            </a:r>
            <a:r>
              <a:rPr lang="it-IT" sz="2000" dirty="0" smtClean="0">
                <a:solidFill>
                  <a:srgbClr val="632523"/>
                </a:solidFill>
                <a:latin typeface="Calibri"/>
                <a:ea typeface="Times New Roman"/>
              </a:rPr>
              <a:t> </a:t>
            </a:r>
            <a:endParaRPr dirty="0"/>
          </a:p>
          <a:p>
            <a:pPr>
              <a:lnSpc>
                <a:spcPct val="100000"/>
              </a:lnSpc>
            </a:pPr>
            <a:r>
              <a:rPr lang="it-IT" sz="2000" dirty="0" smtClean="0">
                <a:solidFill>
                  <a:srgbClr val="632523"/>
                </a:solidFill>
                <a:latin typeface="Calibri"/>
                <a:ea typeface="Times New Roman"/>
              </a:rPr>
              <a:t>(</a:t>
            </a:r>
            <a:r>
              <a:rPr lang="it-IT" sz="2000" dirty="0" err="1" smtClean="0">
                <a:solidFill>
                  <a:srgbClr val="632523"/>
                </a:solidFill>
                <a:latin typeface="Calibri"/>
                <a:ea typeface="Times New Roman"/>
              </a:rPr>
              <a:t>reactive</a:t>
            </a:r>
            <a:r>
              <a:rPr lang="it-IT" sz="2000" dirty="0" smtClean="0">
                <a:solidFill>
                  <a:srgbClr val="632523"/>
                </a:solidFill>
                <a:latin typeface="Calibri"/>
                <a:ea typeface="Times New Roman"/>
              </a:rPr>
              <a:t> </a:t>
            </a:r>
            <a:r>
              <a:rPr lang="it-IT" sz="2000" dirty="0" err="1" smtClean="0">
                <a:solidFill>
                  <a:srgbClr val="632523"/>
                </a:solidFill>
                <a:latin typeface="Calibri"/>
                <a:ea typeface="Times New Roman"/>
              </a:rPr>
              <a:t>IDs</a:t>
            </a:r>
            <a:r>
              <a:rPr lang="it-IT" sz="2000" dirty="0" smtClean="0">
                <a:solidFill>
                  <a:srgbClr val="632523"/>
                </a:solidFill>
                <a:latin typeface="Calibri"/>
                <a:ea typeface="Times New Roman"/>
              </a:rPr>
              <a:t>, </a:t>
            </a:r>
            <a:r>
              <a:rPr lang="it-IT" sz="2000" dirty="0" err="1">
                <a:solidFill>
                  <a:srgbClr val="632523"/>
                </a:solidFill>
                <a:latin typeface="Calibri"/>
                <a:ea typeface="Times New Roman"/>
              </a:rPr>
              <a:t>fourth</a:t>
            </a:r>
            <a:r>
              <a:rPr lang="it-IT" sz="2000" dirty="0">
                <a:solidFill>
                  <a:srgbClr val="632523"/>
                </a:solidFill>
                <a:latin typeface="Calibri"/>
                <a:ea typeface="Times New Roman"/>
              </a:rPr>
              <a:t> </a:t>
            </a:r>
            <a:r>
              <a:rPr lang="it-IT" sz="2000" dirty="0" err="1">
                <a:solidFill>
                  <a:srgbClr val="632523"/>
                </a:solidFill>
                <a:latin typeface="Calibri"/>
                <a:ea typeface="Times New Roman"/>
              </a:rPr>
              <a:t>capitalism</a:t>
            </a:r>
            <a:r>
              <a:rPr lang="it-IT" sz="2000" dirty="0">
                <a:solidFill>
                  <a:srgbClr val="632523"/>
                </a:solidFill>
                <a:latin typeface="Calibri"/>
                <a:ea typeface="Times New Roman"/>
              </a:rPr>
              <a:t>, </a:t>
            </a:r>
            <a:r>
              <a:rPr lang="it-IT" sz="2000" dirty="0" err="1">
                <a:solidFill>
                  <a:srgbClr val="632523"/>
                </a:solidFill>
                <a:latin typeface="Calibri"/>
                <a:ea typeface="Times New Roman"/>
              </a:rPr>
              <a:t>organizational</a:t>
            </a:r>
            <a:r>
              <a:rPr lang="it-IT" sz="2000" dirty="0">
                <a:solidFill>
                  <a:srgbClr val="632523"/>
                </a:solidFill>
                <a:latin typeface="Calibri"/>
                <a:ea typeface="Times New Roman"/>
              </a:rPr>
              <a:t> and </a:t>
            </a:r>
            <a:r>
              <a:rPr lang="it-IT" sz="2000" dirty="0" err="1">
                <a:solidFill>
                  <a:srgbClr val="632523"/>
                </a:solidFill>
                <a:latin typeface="Calibri"/>
                <a:ea typeface="Times New Roman"/>
              </a:rPr>
              <a:t>territorial</a:t>
            </a:r>
            <a:r>
              <a:rPr lang="it-IT" sz="2000" dirty="0">
                <a:solidFill>
                  <a:srgbClr val="632523"/>
                </a:solidFill>
                <a:latin typeface="Calibri"/>
                <a:ea typeface="Times New Roman"/>
              </a:rPr>
              <a:t> </a:t>
            </a:r>
            <a:r>
              <a:rPr lang="it-IT" sz="2000" dirty="0" err="1">
                <a:solidFill>
                  <a:srgbClr val="632523"/>
                </a:solidFill>
                <a:latin typeface="Calibri"/>
                <a:ea typeface="Times New Roman"/>
              </a:rPr>
              <a:t>variety</a:t>
            </a:r>
            <a:r>
              <a:rPr lang="it-IT" sz="2000" dirty="0" smtClean="0">
                <a:solidFill>
                  <a:srgbClr val="632523"/>
                </a:solidFill>
                <a:latin typeface="Calibri"/>
                <a:ea typeface="Times New Roman"/>
              </a:rPr>
              <a:t>), </a:t>
            </a:r>
            <a:endParaRPr dirty="0"/>
          </a:p>
          <a:p>
            <a:pPr>
              <a:lnSpc>
                <a:spcPct val="100000"/>
              </a:lnSpc>
              <a:buSzPct val="25000"/>
            </a:pPr>
            <a:r>
              <a:rPr lang="it-IT" sz="2000" dirty="0" err="1">
                <a:solidFill>
                  <a:srgbClr val="632523"/>
                </a:solidFill>
                <a:latin typeface="Calibri"/>
                <a:ea typeface="Times New Roman"/>
              </a:rPr>
              <a:t>but</a:t>
            </a:r>
            <a:r>
              <a:rPr lang="it-IT" sz="2000" dirty="0">
                <a:solidFill>
                  <a:srgbClr val="632523"/>
                </a:solidFill>
                <a:latin typeface="Calibri"/>
                <a:ea typeface="Times New Roman"/>
              </a:rPr>
              <a:t> </a:t>
            </a:r>
            <a:r>
              <a:rPr lang="it-IT" sz="2000" dirty="0" err="1">
                <a:solidFill>
                  <a:srgbClr val="632523"/>
                </a:solidFill>
                <a:latin typeface="Calibri"/>
                <a:ea typeface="Times New Roman"/>
              </a:rPr>
              <a:t>also</a:t>
            </a:r>
            <a:r>
              <a:rPr lang="it-IT" sz="2000" dirty="0">
                <a:solidFill>
                  <a:srgbClr val="632523"/>
                </a:solidFill>
                <a:latin typeface="Calibri"/>
                <a:ea typeface="Times New Roman"/>
              </a:rPr>
              <a:t> </a:t>
            </a:r>
            <a:r>
              <a:rPr lang="it-IT" sz="2000" dirty="0" err="1">
                <a:solidFill>
                  <a:srgbClr val="632523"/>
                </a:solidFill>
                <a:latin typeface="Calibri"/>
                <a:ea typeface="Times New Roman"/>
              </a:rPr>
              <a:t>developing</a:t>
            </a:r>
            <a:r>
              <a:rPr lang="it-IT" sz="2000" dirty="0">
                <a:solidFill>
                  <a:srgbClr val="632523"/>
                </a:solidFill>
                <a:latin typeface="Calibri"/>
                <a:ea typeface="Times New Roman"/>
              </a:rPr>
              <a:t> </a:t>
            </a:r>
            <a:r>
              <a:rPr lang="it-IT" sz="2000" dirty="0" err="1">
                <a:solidFill>
                  <a:srgbClr val="632523"/>
                </a:solidFill>
                <a:latin typeface="Calibri"/>
                <a:ea typeface="Times New Roman"/>
              </a:rPr>
              <a:t>new</a:t>
            </a:r>
            <a:r>
              <a:rPr lang="it-IT" sz="2000" dirty="0">
                <a:solidFill>
                  <a:srgbClr val="632523"/>
                </a:solidFill>
                <a:latin typeface="Calibri"/>
                <a:ea typeface="Times New Roman"/>
              </a:rPr>
              <a:t> and </a:t>
            </a:r>
            <a:r>
              <a:rPr lang="it-IT" sz="2000" dirty="0" err="1">
                <a:solidFill>
                  <a:srgbClr val="632523"/>
                </a:solidFill>
                <a:latin typeface="Calibri"/>
                <a:ea typeface="Times New Roman"/>
              </a:rPr>
              <a:t>renewed</a:t>
            </a:r>
            <a:r>
              <a:rPr lang="it-IT" sz="2000" dirty="0">
                <a:solidFill>
                  <a:srgbClr val="632523"/>
                </a:solidFill>
                <a:latin typeface="Calibri"/>
                <a:ea typeface="Times New Roman"/>
              </a:rPr>
              <a:t> industrial </a:t>
            </a:r>
            <a:r>
              <a:rPr lang="it-IT" sz="2000" dirty="0" err="1">
                <a:solidFill>
                  <a:srgbClr val="632523"/>
                </a:solidFill>
                <a:latin typeface="Calibri"/>
                <a:ea typeface="Times New Roman"/>
              </a:rPr>
              <a:t>capabilities</a:t>
            </a:r>
            <a:r>
              <a:rPr lang="it-IT" sz="2000" dirty="0">
                <a:solidFill>
                  <a:srgbClr val="632523"/>
                </a:solidFill>
                <a:latin typeface="Calibri"/>
                <a:ea typeface="Times New Roman"/>
              </a:rPr>
              <a:t> in the </a:t>
            </a:r>
            <a:r>
              <a:rPr lang="it-IT" sz="2000" dirty="0" err="1">
                <a:solidFill>
                  <a:srgbClr val="632523"/>
                </a:solidFill>
                <a:latin typeface="Calibri"/>
                <a:ea typeface="Times New Roman"/>
              </a:rPr>
              <a:t>various</a:t>
            </a:r>
            <a:r>
              <a:rPr lang="it-IT" sz="2000" dirty="0">
                <a:solidFill>
                  <a:srgbClr val="632523"/>
                </a:solidFill>
                <a:latin typeface="Calibri"/>
                <a:ea typeface="Times New Roman"/>
              </a:rPr>
              <a:t> </a:t>
            </a:r>
            <a:r>
              <a:rPr lang="it-IT" sz="2000" dirty="0" err="1">
                <a:solidFill>
                  <a:srgbClr val="632523"/>
                </a:solidFill>
                <a:latin typeface="Calibri"/>
                <a:ea typeface="Times New Roman"/>
              </a:rPr>
              <a:t>regions</a:t>
            </a:r>
            <a:r>
              <a:rPr lang="it-IT" sz="2000" dirty="0">
                <a:solidFill>
                  <a:srgbClr val="632523"/>
                </a:solidFill>
                <a:latin typeface="Calibri"/>
                <a:ea typeface="Times New Roman"/>
              </a:rPr>
              <a:t> </a:t>
            </a:r>
            <a:r>
              <a:rPr lang="it-IT" sz="2000" dirty="0" err="1">
                <a:solidFill>
                  <a:srgbClr val="632523"/>
                </a:solidFill>
                <a:latin typeface="Calibri"/>
                <a:ea typeface="Times New Roman"/>
              </a:rPr>
              <a:t>of</a:t>
            </a:r>
            <a:r>
              <a:rPr lang="it-IT" sz="2000" dirty="0">
                <a:solidFill>
                  <a:srgbClr val="632523"/>
                </a:solidFill>
                <a:latin typeface="Calibri"/>
                <a:ea typeface="Times New Roman"/>
              </a:rPr>
              <a:t> the </a:t>
            </a:r>
            <a:r>
              <a:rPr lang="it-IT" sz="2000" dirty="0" err="1">
                <a:solidFill>
                  <a:srgbClr val="632523"/>
                </a:solidFill>
                <a:latin typeface="Calibri"/>
                <a:ea typeface="Times New Roman"/>
              </a:rPr>
              <a:t>country</a:t>
            </a:r>
            <a:endParaRPr dirty="0"/>
          </a:p>
          <a:p>
            <a:pPr algn="r">
              <a:lnSpc>
                <a:spcPct val="90000"/>
              </a:lnSpc>
            </a:pPr>
            <a:r>
              <a:rPr lang="it-IT" sz="2000" dirty="0">
                <a:solidFill>
                  <a:srgbClr val="632523"/>
                </a:solidFill>
                <a:latin typeface="Calibri"/>
                <a:ea typeface="Times New Roman"/>
              </a:rPr>
              <a:t>	</a:t>
            </a:r>
            <a:r>
              <a:rPr lang="it-IT" sz="2000" i="1" dirty="0">
                <a:solidFill>
                  <a:srgbClr val="632523"/>
                </a:solidFill>
                <a:latin typeface="Calibri"/>
                <a:ea typeface="Times New Roman"/>
              </a:rPr>
              <a:t>			(</a:t>
            </a:r>
            <a:r>
              <a:rPr lang="it-IT" sz="2000" i="1" dirty="0" smtClean="0">
                <a:solidFill>
                  <a:srgbClr val="632523"/>
                </a:solidFill>
                <a:latin typeface="Calibri"/>
                <a:ea typeface="Times New Roman"/>
              </a:rPr>
              <a:t>South </a:t>
            </a:r>
            <a:r>
              <a:rPr lang="it-IT" sz="2000" i="1" dirty="0" err="1" smtClean="0">
                <a:solidFill>
                  <a:srgbClr val="632523"/>
                </a:solidFill>
                <a:latin typeface="Calibri"/>
                <a:ea typeface="Times New Roman"/>
              </a:rPr>
              <a:t>of</a:t>
            </a:r>
            <a:r>
              <a:rPr lang="it-IT" sz="2000" i="1" dirty="0" smtClean="0">
                <a:solidFill>
                  <a:srgbClr val="632523"/>
                </a:solidFill>
                <a:latin typeface="Calibri"/>
                <a:ea typeface="Times New Roman"/>
              </a:rPr>
              <a:t> Italy and </a:t>
            </a:r>
            <a:r>
              <a:rPr lang="it-IT" sz="2000" i="1" dirty="0" err="1" smtClean="0">
                <a:solidFill>
                  <a:srgbClr val="632523"/>
                </a:solidFill>
                <a:latin typeface="Calibri"/>
                <a:ea typeface="Times New Roman"/>
              </a:rPr>
              <a:t>not</a:t>
            </a: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only</a:t>
            </a:r>
            <a:r>
              <a:rPr lang="it-IT" sz="2000" i="1" dirty="0" smtClean="0">
                <a:solidFill>
                  <a:srgbClr val="632523"/>
                </a:solidFill>
                <a:latin typeface="Calibri"/>
                <a:ea typeface="Times New Roman"/>
              </a:rPr>
              <a:t>)</a:t>
            </a:r>
            <a:endParaRPr dirty="0"/>
          </a:p>
        </p:txBody>
      </p:sp>
      <p:sp>
        <p:nvSpPr>
          <p:cNvPr id="113"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B6910127-3318-4783-93E7-714F4C11F7D2}" type="slidenum">
              <a:rPr lang="it-IT" sz="1200">
                <a:solidFill>
                  <a:srgbClr val="8B8B8B"/>
                </a:solidFill>
                <a:latin typeface="Calibri"/>
              </a:rPr>
              <a:pPr algn="r">
                <a:lnSpc>
                  <a:spcPct val="100000"/>
                </a:lnSpc>
              </a:pPr>
              <a:t>5</a:t>
            </a:fld>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600480" y="1556640"/>
            <a:ext cx="7815960" cy="3672560"/>
          </a:xfrm>
          <a:prstGeom prst="rect">
            <a:avLst/>
          </a:prstGeom>
        </p:spPr>
        <p:txBody>
          <a:bodyPr lIns="90000" tIns="45000" rIns="90000" bIns="45000"/>
          <a:lstStyle/>
          <a:p>
            <a:pPr>
              <a:lnSpc>
                <a:spcPct val="90000"/>
              </a:lnSpc>
            </a:pPr>
            <a:r>
              <a:rPr lang="it-IT" sz="2400" dirty="0" smtClean="0">
                <a:solidFill>
                  <a:srgbClr val="632523"/>
                </a:solidFill>
                <a:latin typeface="Calibri"/>
                <a:ea typeface="Times New Roman"/>
              </a:rPr>
              <a:t>... and Industrial </a:t>
            </a:r>
            <a:r>
              <a:rPr lang="it-IT" sz="2400" dirty="0" err="1" smtClean="0">
                <a:solidFill>
                  <a:srgbClr val="632523"/>
                </a:solidFill>
                <a:latin typeface="Calibri"/>
                <a:ea typeface="Times New Roman"/>
              </a:rPr>
              <a:t>Policies</a:t>
            </a:r>
            <a:r>
              <a:rPr lang="it-IT" sz="2400" dirty="0" smtClean="0">
                <a:solidFill>
                  <a:srgbClr val="632523"/>
                </a:solidFill>
                <a:latin typeface="Calibri"/>
                <a:ea typeface="Times New Roman"/>
              </a:rPr>
              <a:t> </a:t>
            </a:r>
            <a:r>
              <a:rPr lang="it-IT" sz="2400" dirty="0" err="1" smtClean="0">
                <a:solidFill>
                  <a:srgbClr val="632523"/>
                </a:solidFill>
                <a:latin typeface="Calibri"/>
                <a:ea typeface="Times New Roman"/>
              </a:rPr>
              <a:t>with</a:t>
            </a:r>
            <a:r>
              <a:rPr lang="it-IT" sz="2400" dirty="0" smtClean="0">
                <a:solidFill>
                  <a:srgbClr val="632523"/>
                </a:solidFill>
                <a:latin typeface="Calibri"/>
                <a:ea typeface="Times New Roman"/>
              </a:rPr>
              <a:t> system and </a:t>
            </a:r>
            <a:r>
              <a:rPr lang="it-IT" sz="2400" dirty="0" err="1" smtClean="0">
                <a:solidFill>
                  <a:srgbClr val="632523"/>
                </a:solidFill>
                <a:latin typeface="Calibri"/>
                <a:ea typeface="Times New Roman"/>
              </a:rPr>
              <a:t>multi-scale</a:t>
            </a:r>
            <a:r>
              <a:rPr lang="it-IT" sz="2400" dirty="0" smtClean="0">
                <a:solidFill>
                  <a:srgbClr val="632523"/>
                </a:solidFill>
                <a:latin typeface="Calibri"/>
                <a:ea typeface="Times New Roman"/>
              </a:rPr>
              <a:t> </a:t>
            </a:r>
            <a:r>
              <a:rPr lang="it-IT" sz="2400" dirty="0" err="1" smtClean="0">
                <a:solidFill>
                  <a:srgbClr val="632523"/>
                </a:solidFill>
                <a:latin typeface="Calibri"/>
                <a:ea typeface="Times New Roman"/>
              </a:rPr>
              <a:t>features</a:t>
            </a:r>
            <a:endParaRPr lang="it-IT" sz="2400" dirty="0" smtClean="0">
              <a:solidFill>
                <a:srgbClr val="632523"/>
              </a:solidFill>
              <a:latin typeface="Calibri"/>
              <a:ea typeface="Times New Roman"/>
            </a:endParaRPr>
          </a:p>
          <a:p>
            <a:pPr>
              <a:lnSpc>
                <a:spcPct val="90000"/>
              </a:lnSpc>
            </a:pPr>
            <a:endParaRPr lang="it-IT" sz="2000" dirty="0" smtClean="0">
              <a:solidFill>
                <a:srgbClr val="632523"/>
              </a:solidFill>
              <a:latin typeface="Calibri"/>
              <a:ea typeface="Times New Roman"/>
            </a:endParaRPr>
          </a:p>
          <a:p>
            <a:pPr>
              <a:lnSpc>
                <a:spcPct val="90000"/>
              </a:lnSpc>
              <a:buFont typeface="Wingdings" pitchFamily="2" charset="2"/>
              <a:buChar char="q"/>
            </a:pPr>
            <a:r>
              <a:rPr lang="it-IT" sz="2000" dirty="0" smtClean="0">
                <a:solidFill>
                  <a:srgbClr val="632523"/>
                </a:solidFill>
                <a:latin typeface="Calibri"/>
                <a:ea typeface="Times New Roman"/>
              </a:rPr>
              <a:t> Industrial </a:t>
            </a:r>
            <a:r>
              <a:rPr lang="it-IT" sz="2000" dirty="0" err="1">
                <a:solidFill>
                  <a:srgbClr val="632523"/>
                </a:solidFill>
                <a:latin typeface="Calibri"/>
                <a:ea typeface="Times New Roman"/>
              </a:rPr>
              <a:t>policies</a:t>
            </a:r>
            <a:r>
              <a:rPr lang="it-IT" sz="2000" dirty="0">
                <a:solidFill>
                  <a:srgbClr val="632523"/>
                </a:solidFill>
                <a:latin typeface="Calibri"/>
                <a:ea typeface="Times New Roman"/>
              </a:rPr>
              <a:t> are </a:t>
            </a:r>
            <a:r>
              <a:rPr lang="it-IT" sz="2000" dirty="0" err="1">
                <a:solidFill>
                  <a:srgbClr val="632523"/>
                </a:solidFill>
                <a:latin typeface="Calibri"/>
                <a:ea typeface="Times New Roman"/>
              </a:rPr>
              <a:t>needed</a:t>
            </a:r>
            <a:r>
              <a:rPr lang="it-IT" sz="2000" dirty="0">
                <a:solidFill>
                  <a:srgbClr val="632523"/>
                </a:solidFill>
                <a:latin typeface="Calibri"/>
                <a:ea typeface="Times New Roman"/>
              </a:rPr>
              <a:t> </a:t>
            </a:r>
            <a:r>
              <a:rPr lang="it-IT" sz="2000" dirty="0" err="1">
                <a:solidFill>
                  <a:srgbClr val="632523"/>
                </a:solidFill>
                <a:latin typeface="Calibri"/>
                <a:ea typeface="Times New Roman"/>
              </a:rPr>
              <a:t>to</a:t>
            </a:r>
            <a:r>
              <a:rPr lang="it-IT" sz="2000" dirty="0">
                <a:solidFill>
                  <a:srgbClr val="632523"/>
                </a:solidFill>
                <a:latin typeface="Calibri"/>
                <a:ea typeface="Times New Roman"/>
              </a:rPr>
              <a:t> </a:t>
            </a:r>
            <a:r>
              <a:rPr lang="it-IT" sz="2000" dirty="0" err="1">
                <a:solidFill>
                  <a:srgbClr val="632523"/>
                </a:solidFill>
                <a:latin typeface="Calibri"/>
                <a:ea typeface="Times New Roman"/>
              </a:rPr>
              <a:t>support</a:t>
            </a:r>
            <a:r>
              <a:rPr lang="it-IT" sz="2000" dirty="0">
                <a:solidFill>
                  <a:srgbClr val="632523"/>
                </a:solidFill>
                <a:latin typeface="Calibri"/>
                <a:ea typeface="Times New Roman"/>
              </a:rPr>
              <a:t> high </a:t>
            </a:r>
            <a:r>
              <a:rPr lang="it-IT" sz="2000" dirty="0" err="1">
                <a:solidFill>
                  <a:srgbClr val="632523"/>
                </a:solidFill>
                <a:latin typeface="Calibri"/>
                <a:ea typeface="Times New Roman"/>
              </a:rPr>
              <a:t>quality</a:t>
            </a:r>
            <a:r>
              <a:rPr lang="it-IT" sz="2000" dirty="0">
                <a:solidFill>
                  <a:srgbClr val="632523"/>
                </a:solidFill>
                <a:latin typeface="Calibri"/>
                <a:ea typeface="Times New Roman"/>
              </a:rPr>
              <a:t>, </a:t>
            </a:r>
            <a:r>
              <a:rPr lang="it-IT" sz="2000" dirty="0" err="1">
                <a:solidFill>
                  <a:srgbClr val="632523"/>
                </a:solidFill>
                <a:latin typeface="Calibri"/>
                <a:ea typeface="Times New Roman"/>
              </a:rPr>
              <a:t>innovation</a:t>
            </a:r>
            <a:r>
              <a:rPr lang="it-IT" sz="2000" dirty="0">
                <a:solidFill>
                  <a:srgbClr val="632523"/>
                </a:solidFill>
                <a:latin typeface="Calibri"/>
                <a:ea typeface="Times New Roman"/>
              </a:rPr>
              <a:t> and </a:t>
            </a:r>
            <a:r>
              <a:rPr lang="it-IT" sz="2000" dirty="0" err="1">
                <a:solidFill>
                  <a:srgbClr val="632523"/>
                </a:solidFill>
                <a:latin typeface="Calibri"/>
                <a:ea typeface="Times New Roman"/>
              </a:rPr>
              <a:t>internationalization</a:t>
            </a:r>
            <a:r>
              <a:rPr lang="it-IT" sz="2000" dirty="0">
                <a:solidFill>
                  <a:srgbClr val="632523"/>
                </a:solidFill>
                <a:latin typeface="Calibri"/>
                <a:ea typeface="Times New Roman"/>
              </a:rPr>
              <a:t> </a:t>
            </a:r>
            <a:r>
              <a:rPr lang="it-IT" sz="2000" dirty="0" err="1">
                <a:solidFill>
                  <a:srgbClr val="632523"/>
                </a:solidFill>
                <a:latin typeface="Calibri"/>
                <a:ea typeface="Times New Roman"/>
              </a:rPr>
              <a:t>evolutionary</a:t>
            </a:r>
            <a:r>
              <a:rPr lang="it-IT" sz="2000" dirty="0">
                <a:solidFill>
                  <a:srgbClr val="632523"/>
                </a:solidFill>
                <a:latin typeface="Calibri"/>
                <a:ea typeface="Times New Roman"/>
              </a:rPr>
              <a:t> </a:t>
            </a:r>
            <a:r>
              <a:rPr lang="it-IT" sz="2000" dirty="0" err="1" smtClean="0">
                <a:solidFill>
                  <a:srgbClr val="632523"/>
                </a:solidFill>
                <a:latin typeface="Calibri"/>
                <a:ea typeface="Times New Roman"/>
              </a:rPr>
              <a:t>paths</a:t>
            </a:r>
            <a:endParaRPr lang="it-IT" sz="2000" dirty="0" smtClean="0">
              <a:solidFill>
                <a:srgbClr val="632523"/>
              </a:solidFill>
              <a:latin typeface="Calibri"/>
              <a:ea typeface="Times New Roman"/>
            </a:endParaRPr>
          </a:p>
          <a:p>
            <a:pPr algn="r">
              <a:lnSpc>
                <a:spcPct val="90000"/>
              </a:lnSpc>
              <a:spcBef>
                <a:spcPts val="600"/>
              </a:spcBef>
            </a:pPr>
            <a:r>
              <a:rPr lang="it-IT" sz="2000" i="1" dirty="0" smtClean="0">
                <a:solidFill>
                  <a:srgbClr val="632523"/>
                </a:solidFill>
                <a:latin typeface="Calibri"/>
                <a:ea typeface="Times New Roman"/>
              </a:rPr>
              <a:t>(</a:t>
            </a:r>
            <a:r>
              <a:rPr lang="it-IT" sz="2000" i="1" dirty="0" err="1">
                <a:solidFill>
                  <a:srgbClr val="632523"/>
                </a:solidFill>
                <a:latin typeface="Calibri"/>
                <a:ea typeface="Times New Roman"/>
              </a:rPr>
              <a:t>individual</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firms</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actions</a:t>
            </a:r>
            <a:r>
              <a:rPr lang="it-IT" sz="2000" i="1" dirty="0">
                <a:solidFill>
                  <a:srgbClr val="632523"/>
                </a:solidFill>
                <a:latin typeface="Calibri"/>
                <a:ea typeface="Times New Roman"/>
              </a:rPr>
              <a:t> or </a:t>
            </a:r>
            <a:r>
              <a:rPr lang="it-IT" sz="2000" i="1" dirty="0" err="1">
                <a:solidFill>
                  <a:srgbClr val="632523"/>
                </a:solidFill>
                <a:latin typeface="Calibri"/>
                <a:ea typeface="Times New Roman"/>
              </a:rPr>
              <a:t>individual</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systems</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of</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SMEs</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actions</a:t>
            </a:r>
            <a:r>
              <a:rPr lang="it-IT" sz="2000" i="1" dirty="0">
                <a:solidFill>
                  <a:srgbClr val="632523"/>
                </a:solidFill>
                <a:latin typeface="Calibri"/>
                <a:ea typeface="Times New Roman"/>
              </a:rPr>
              <a:t> are </a:t>
            </a:r>
            <a:r>
              <a:rPr lang="it-IT" sz="2000" i="1" dirty="0" err="1">
                <a:solidFill>
                  <a:srgbClr val="632523"/>
                </a:solidFill>
                <a:latin typeface="Calibri"/>
                <a:ea typeface="Times New Roman"/>
              </a:rPr>
              <a:t>needed</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but</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insufficient</a:t>
            </a:r>
            <a:r>
              <a:rPr lang="it-IT" sz="2000" i="1" dirty="0" smtClean="0">
                <a:solidFill>
                  <a:srgbClr val="632523"/>
                </a:solidFill>
                <a:latin typeface="Calibri"/>
                <a:ea typeface="Times New Roman"/>
              </a:rPr>
              <a:t>)</a:t>
            </a:r>
          </a:p>
          <a:p>
            <a:pPr algn="r">
              <a:lnSpc>
                <a:spcPct val="90000"/>
              </a:lnSpc>
            </a:pPr>
            <a:endParaRPr lang="it-IT" sz="2000" dirty="0" smtClean="0">
              <a:solidFill>
                <a:srgbClr val="632523"/>
              </a:solidFill>
              <a:latin typeface="Calibri"/>
              <a:ea typeface="Times New Roman"/>
            </a:endParaRPr>
          </a:p>
          <a:p>
            <a:pPr>
              <a:lnSpc>
                <a:spcPct val="90000"/>
              </a:lnSpc>
              <a:buFont typeface="Wingdings" pitchFamily="2" charset="2"/>
              <a:buChar char="q"/>
            </a:pPr>
            <a:r>
              <a:rPr lang="it-IT" sz="2000" dirty="0" smtClean="0">
                <a:solidFill>
                  <a:srgbClr val="632523"/>
                </a:solidFill>
                <a:latin typeface="Calibri"/>
                <a:ea typeface="Times New Roman"/>
              </a:rPr>
              <a:t> Local </a:t>
            </a:r>
            <a:r>
              <a:rPr lang="it-IT" sz="2000" dirty="0">
                <a:solidFill>
                  <a:srgbClr val="632523"/>
                </a:solidFill>
                <a:latin typeface="Calibri"/>
                <a:ea typeface="Times New Roman"/>
              </a:rPr>
              <a:t>industrial </a:t>
            </a:r>
            <a:r>
              <a:rPr lang="it-IT" sz="2000" dirty="0" err="1">
                <a:solidFill>
                  <a:srgbClr val="632523"/>
                </a:solidFill>
                <a:latin typeface="Calibri"/>
                <a:ea typeface="Times New Roman"/>
              </a:rPr>
              <a:t>policies</a:t>
            </a:r>
            <a:r>
              <a:rPr lang="it-IT" sz="2000" dirty="0">
                <a:solidFill>
                  <a:srgbClr val="632523"/>
                </a:solidFill>
                <a:latin typeface="Calibri"/>
                <a:ea typeface="Times New Roman"/>
              </a:rPr>
              <a:t> must </a:t>
            </a:r>
            <a:r>
              <a:rPr lang="it-IT" sz="2000" dirty="0" smtClean="0">
                <a:solidFill>
                  <a:srgbClr val="632523"/>
                </a:solidFill>
                <a:latin typeface="Calibri"/>
                <a:ea typeface="Times New Roman"/>
              </a:rPr>
              <a:t>combine </a:t>
            </a:r>
            <a:r>
              <a:rPr lang="it-IT" sz="2000" dirty="0">
                <a:solidFill>
                  <a:srgbClr val="632523"/>
                </a:solidFill>
                <a:latin typeface="Calibri"/>
                <a:ea typeface="Times New Roman"/>
              </a:rPr>
              <a:t>with </a:t>
            </a:r>
            <a:r>
              <a:rPr lang="it-IT" sz="2000" dirty="0" err="1" smtClean="0">
                <a:solidFill>
                  <a:srgbClr val="632523"/>
                </a:solidFill>
                <a:latin typeface="Calibri"/>
                <a:ea typeface="Times New Roman"/>
              </a:rPr>
              <a:t>national</a:t>
            </a:r>
            <a:r>
              <a:rPr lang="it-IT" sz="2000" dirty="0" smtClean="0">
                <a:solidFill>
                  <a:srgbClr val="632523"/>
                </a:solidFill>
                <a:latin typeface="Calibri"/>
                <a:ea typeface="Times New Roman"/>
              </a:rPr>
              <a:t> </a:t>
            </a:r>
            <a:r>
              <a:rPr lang="it-IT" sz="2000" dirty="0">
                <a:solidFill>
                  <a:srgbClr val="632523"/>
                </a:solidFill>
                <a:latin typeface="Calibri"/>
                <a:ea typeface="Times New Roman"/>
              </a:rPr>
              <a:t>and </a:t>
            </a:r>
            <a:r>
              <a:rPr lang="it-IT" sz="2000" dirty="0" err="1">
                <a:solidFill>
                  <a:srgbClr val="632523"/>
                </a:solidFill>
                <a:latin typeface="Calibri"/>
                <a:ea typeface="Times New Roman"/>
              </a:rPr>
              <a:t>continental</a:t>
            </a:r>
            <a:r>
              <a:rPr lang="it-IT" sz="2000" dirty="0">
                <a:solidFill>
                  <a:srgbClr val="632523"/>
                </a:solidFill>
                <a:latin typeface="Calibri"/>
                <a:ea typeface="Times New Roman"/>
              </a:rPr>
              <a:t> </a:t>
            </a:r>
            <a:r>
              <a:rPr lang="it-IT" sz="2000" dirty="0" err="1">
                <a:solidFill>
                  <a:srgbClr val="632523"/>
                </a:solidFill>
                <a:latin typeface="Calibri"/>
                <a:ea typeface="Times New Roman"/>
              </a:rPr>
              <a:t>strategies</a:t>
            </a:r>
            <a:r>
              <a:rPr lang="it-IT" sz="2000" dirty="0">
                <a:solidFill>
                  <a:srgbClr val="632523"/>
                </a:solidFill>
                <a:latin typeface="Calibri"/>
                <a:ea typeface="Times New Roman"/>
              </a:rPr>
              <a:t> </a:t>
            </a:r>
            <a:r>
              <a:rPr lang="it-IT" sz="2000" dirty="0" smtClean="0">
                <a:solidFill>
                  <a:srgbClr val="632523"/>
                </a:solidFill>
                <a:latin typeface="Calibri"/>
                <a:ea typeface="Times New Roman"/>
              </a:rPr>
              <a:t>- e.g</a:t>
            </a:r>
            <a:r>
              <a:rPr lang="it-IT" sz="2000" dirty="0">
                <a:solidFill>
                  <a:srgbClr val="632523"/>
                </a:solidFill>
                <a:latin typeface="Calibri"/>
                <a:ea typeface="Times New Roman"/>
              </a:rPr>
              <a:t>.: EU "Industrial </a:t>
            </a:r>
            <a:r>
              <a:rPr lang="it-IT" sz="2000" dirty="0" smtClean="0">
                <a:solidFill>
                  <a:srgbClr val="632523"/>
                </a:solidFill>
                <a:latin typeface="Calibri"/>
                <a:ea typeface="Times New Roman"/>
              </a:rPr>
              <a:t>Compact”</a:t>
            </a:r>
          </a:p>
          <a:p>
            <a:pPr algn="r">
              <a:lnSpc>
                <a:spcPct val="90000"/>
              </a:lnSpc>
              <a:spcBef>
                <a:spcPts val="600"/>
              </a:spcBef>
            </a:pPr>
            <a:r>
              <a:rPr lang="it-IT" sz="2000" i="1" dirty="0" smtClean="0">
                <a:solidFill>
                  <a:srgbClr val="632523"/>
                </a:solidFill>
                <a:latin typeface="Calibri"/>
                <a:ea typeface="Times New Roman"/>
              </a:rPr>
              <a:t>(public </a:t>
            </a:r>
            <a:r>
              <a:rPr lang="it-IT" sz="2000" i="1" dirty="0" err="1">
                <a:solidFill>
                  <a:srgbClr val="632523"/>
                </a:solidFill>
                <a:latin typeface="Calibri"/>
                <a:ea typeface="Times New Roman"/>
              </a:rPr>
              <a:t>innovation</a:t>
            </a:r>
            <a:r>
              <a:rPr lang="it-IT" sz="2000" i="1" dirty="0">
                <a:solidFill>
                  <a:srgbClr val="632523"/>
                </a:solidFill>
                <a:latin typeface="Calibri"/>
                <a:ea typeface="Times New Roman"/>
              </a:rPr>
              <a:t> </a:t>
            </a:r>
            <a:r>
              <a:rPr lang="it-IT" sz="2000" i="1" dirty="0" err="1" smtClean="0">
                <a:solidFill>
                  <a:srgbClr val="632523"/>
                </a:solidFill>
                <a:latin typeface="Calibri"/>
                <a:ea typeface="Times New Roman"/>
              </a:rPr>
              <a:t>platforms</a:t>
            </a: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based</a:t>
            </a:r>
            <a:r>
              <a:rPr lang="it-IT" sz="2000" i="1" dirty="0" smtClean="0">
                <a:solidFill>
                  <a:srgbClr val="632523"/>
                </a:solidFill>
                <a:latin typeface="Calibri"/>
                <a:ea typeface="Times New Roman"/>
              </a:rPr>
              <a:t> on </a:t>
            </a:r>
            <a:r>
              <a:rPr lang="it-IT" sz="2000" i="1" dirty="0" err="1" smtClean="0">
                <a:solidFill>
                  <a:srgbClr val="632523"/>
                </a:solidFill>
                <a:latin typeface="Calibri"/>
                <a:ea typeface="Times New Roman"/>
              </a:rPr>
              <a:t>driving</a:t>
            </a:r>
            <a:r>
              <a:rPr lang="it-IT" sz="2000" i="1" dirty="0" smtClean="0">
                <a:solidFill>
                  <a:srgbClr val="632523"/>
                </a:solidFill>
                <a:latin typeface="Calibri"/>
                <a:ea typeface="Times New Roman"/>
              </a:rPr>
              <a:t> </a:t>
            </a:r>
            <a:r>
              <a:rPr lang="it-IT" sz="2000" i="1" dirty="0" err="1" smtClean="0">
                <a:solidFill>
                  <a:srgbClr val="632523"/>
                </a:solidFill>
                <a:latin typeface="Calibri"/>
                <a:ea typeface="Times New Roman"/>
              </a:rPr>
              <a:t>ideas</a:t>
            </a:r>
            <a:r>
              <a:rPr lang="it-IT" sz="2000" i="1" dirty="0" smtClean="0">
                <a:solidFill>
                  <a:srgbClr val="632523"/>
                </a:solidFill>
                <a:latin typeface="Calibri"/>
                <a:ea typeface="Times New Roman"/>
              </a:rPr>
              <a:t> on </a:t>
            </a:r>
            <a:r>
              <a:rPr lang="it-IT" sz="2000" i="1" dirty="0" err="1" smtClean="0">
                <a:solidFill>
                  <a:srgbClr val="632523"/>
                </a:solidFill>
                <a:latin typeface="Calibri"/>
                <a:ea typeface="Times New Roman"/>
              </a:rPr>
              <a:t>markets</a:t>
            </a:r>
            <a:r>
              <a:rPr lang="it-IT" sz="2000" i="1" dirty="0" smtClean="0">
                <a:solidFill>
                  <a:srgbClr val="632523"/>
                </a:solidFill>
                <a:latin typeface="Calibri"/>
                <a:ea typeface="Times New Roman"/>
              </a:rPr>
              <a:t> and society, </a:t>
            </a:r>
            <a:r>
              <a:rPr lang="it-IT" sz="2000" i="1" dirty="0" err="1" smtClean="0">
                <a:solidFill>
                  <a:srgbClr val="632523"/>
                </a:solidFill>
                <a:latin typeface="Calibri"/>
                <a:ea typeface="Times New Roman"/>
              </a:rPr>
              <a:t>for</a:t>
            </a:r>
            <a:r>
              <a:rPr lang="it-IT" sz="2000" i="1" dirty="0" smtClean="0">
                <a:solidFill>
                  <a:srgbClr val="632523"/>
                </a:solidFill>
                <a:latin typeface="Calibri"/>
                <a:ea typeface="Times New Roman"/>
              </a:rPr>
              <a:t> </a:t>
            </a:r>
            <a:r>
              <a:rPr lang="it-IT" sz="2000" i="1" dirty="0">
                <a:solidFill>
                  <a:srgbClr val="632523"/>
                </a:solidFill>
                <a:latin typeface="Calibri"/>
                <a:ea typeface="Times New Roman"/>
              </a:rPr>
              <a:t>private </a:t>
            </a:r>
            <a:r>
              <a:rPr lang="it-IT" sz="2000" i="1" dirty="0" err="1" smtClean="0">
                <a:solidFill>
                  <a:srgbClr val="632523"/>
                </a:solidFill>
                <a:latin typeface="Calibri"/>
                <a:ea typeface="Times New Roman"/>
              </a:rPr>
              <a:t>investments</a:t>
            </a:r>
            <a:r>
              <a:rPr lang="it-IT" sz="2000" i="1" dirty="0" smtClean="0">
                <a:solidFill>
                  <a:srgbClr val="632523"/>
                </a:solidFill>
                <a:latin typeface="Calibri"/>
                <a:ea typeface="Times New Roman"/>
              </a:rPr>
              <a:t> and </a:t>
            </a:r>
            <a:r>
              <a:rPr lang="it-IT" sz="2000" i="1" dirty="0" err="1" smtClean="0">
                <a:solidFill>
                  <a:srgbClr val="632523"/>
                </a:solidFill>
                <a:latin typeface="Calibri"/>
                <a:ea typeface="Times New Roman"/>
              </a:rPr>
              <a:t>university-business</a:t>
            </a:r>
            <a:r>
              <a:rPr lang="it-IT" sz="2000" i="1" dirty="0" smtClean="0">
                <a:solidFill>
                  <a:srgbClr val="632523"/>
                </a:solidFill>
                <a:latin typeface="Calibri"/>
                <a:ea typeface="Times New Roman"/>
              </a:rPr>
              <a:t> relations</a:t>
            </a:r>
            <a:r>
              <a:rPr lang="it-IT" i="1" dirty="0" smtClean="0"/>
              <a:t>)</a:t>
            </a:r>
            <a:endParaRPr i="1" dirty="0"/>
          </a:p>
        </p:txBody>
      </p:sp>
      <p:sp>
        <p:nvSpPr>
          <p:cNvPr id="115"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96963BAA-F59B-4A7D-A6B2-33BE125E75A6}" type="slidenum">
              <a:rPr lang="it-IT" sz="1200">
                <a:solidFill>
                  <a:srgbClr val="8B8B8B"/>
                </a:solidFill>
                <a:latin typeface="Calibri"/>
              </a:rPr>
              <a:pPr algn="r">
                <a:lnSpc>
                  <a:spcPct val="100000"/>
                </a:lnSpc>
              </a:pPr>
              <a:t>6</a:t>
            </a:fld>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600480" y="1412640"/>
            <a:ext cx="7815960" cy="3638160"/>
          </a:xfrm>
          <a:prstGeom prst="rect">
            <a:avLst/>
          </a:prstGeom>
        </p:spPr>
        <p:txBody>
          <a:bodyPr lIns="90000" tIns="45000" rIns="90000" bIns="45000"/>
          <a:lstStyle/>
          <a:p>
            <a:pPr>
              <a:lnSpc>
                <a:spcPct val="90000"/>
              </a:lnSpc>
            </a:pPr>
            <a:r>
              <a:rPr lang="it-IT" sz="2400" dirty="0">
                <a:solidFill>
                  <a:srgbClr val="632523"/>
                </a:solidFill>
                <a:latin typeface="Calibri"/>
              </a:rPr>
              <a:t>Three </a:t>
            </a:r>
            <a:r>
              <a:rPr lang="it-IT" sz="2400" dirty="0" err="1" smtClean="0">
                <a:solidFill>
                  <a:srgbClr val="632523"/>
                </a:solidFill>
                <a:latin typeface="Calibri"/>
              </a:rPr>
              <a:t>levels</a:t>
            </a:r>
            <a:r>
              <a:rPr lang="it-IT" sz="2400" dirty="0" smtClean="0">
                <a:solidFill>
                  <a:srgbClr val="632523"/>
                </a:solidFill>
                <a:latin typeface="Calibri"/>
              </a:rPr>
              <a:t> </a:t>
            </a:r>
            <a:r>
              <a:rPr lang="it-IT" sz="2400" dirty="0" err="1" smtClean="0">
                <a:solidFill>
                  <a:srgbClr val="632523"/>
                </a:solidFill>
                <a:latin typeface="Calibri"/>
              </a:rPr>
              <a:t>of</a:t>
            </a:r>
            <a:r>
              <a:rPr lang="it-IT" sz="2400" dirty="0" smtClean="0">
                <a:solidFill>
                  <a:srgbClr val="632523"/>
                </a:solidFill>
                <a:latin typeface="Calibri"/>
              </a:rPr>
              <a:t> </a:t>
            </a:r>
            <a:r>
              <a:rPr lang="it-IT" sz="2400" dirty="0" err="1" smtClean="0">
                <a:solidFill>
                  <a:srgbClr val="632523"/>
                </a:solidFill>
                <a:latin typeface="Calibri"/>
              </a:rPr>
              <a:t>action</a:t>
            </a:r>
            <a:endParaRPr dirty="0"/>
          </a:p>
          <a:p>
            <a:pPr>
              <a:lnSpc>
                <a:spcPct val="90000"/>
              </a:lnSpc>
            </a:pPr>
            <a:r>
              <a:rPr lang="it-IT" dirty="0">
                <a:solidFill>
                  <a:srgbClr val="632523"/>
                </a:solidFill>
                <a:latin typeface="Calibri"/>
              </a:rPr>
              <a:t>[</a:t>
            </a:r>
            <a:r>
              <a:rPr lang="it-IT" dirty="0" err="1" smtClean="0">
                <a:solidFill>
                  <a:srgbClr val="632523"/>
                </a:solidFill>
                <a:latin typeface="Calibri"/>
              </a:rPr>
              <a:t>reference</a:t>
            </a:r>
            <a:r>
              <a:rPr lang="it-IT" dirty="0" smtClean="0">
                <a:solidFill>
                  <a:srgbClr val="632523"/>
                </a:solidFill>
                <a:latin typeface="Calibri"/>
              </a:rPr>
              <a:t> </a:t>
            </a:r>
            <a:r>
              <a:rPr lang="it-IT" dirty="0" err="1" smtClean="0">
                <a:solidFill>
                  <a:srgbClr val="632523"/>
                </a:solidFill>
                <a:latin typeface="Calibri"/>
                <a:ea typeface="Times New Roman"/>
              </a:rPr>
              <a:t>context</a:t>
            </a:r>
            <a:r>
              <a:rPr lang="it-IT" dirty="0" smtClean="0">
                <a:solidFill>
                  <a:srgbClr val="632523"/>
                </a:solidFill>
                <a:latin typeface="Calibri"/>
                <a:ea typeface="Times New Roman"/>
              </a:rPr>
              <a:t>: </a:t>
            </a:r>
            <a:r>
              <a:rPr lang="it-IT" dirty="0" err="1" smtClean="0">
                <a:solidFill>
                  <a:srgbClr val="632523"/>
                </a:solidFill>
                <a:latin typeface="Calibri"/>
                <a:ea typeface="Times New Roman"/>
              </a:rPr>
              <a:t>Multi-scale</a:t>
            </a:r>
            <a:r>
              <a:rPr lang="it-IT" dirty="0" smtClean="0">
                <a:solidFill>
                  <a:srgbClr val="632523"/>
                </a:solidFill>
                <a:latin typeface="Calibri"/>
                <a:ea typeface="Times New Roman"/>
              </a:rPr>
              <a:t> </a:t>
            </a:r>
            <a:r>
              <a:rPr lang="it-IT" dirty="0" err="1">
                <a:solidFill>
                  <a:srgbClr val="632523"/>
                </a:solidFill>
                <a:latin typeface="Calibri"/>
                <a:ea typeface="Times New Roman"/>
              </a:rPr>
              <a:t>Marshallian</a:t>
            </a:r>
            <a:r>
              <a:rPr lang="it-IT" dirty="0">
                <a:solidFill>
                  <a:srgbClr val="632523"/>
                </a:solidFill>
                <a:latin typeface="Calibri"/>
                <a:ea typeface="Times New Roman"/>
              </a:rPr>
              <a:t> </a:t>
            </a:r>
            <a:r>
              <a:rPr lang="it-IT" dirty="0" err="1">
                <a:solidFill>
                  <a:srgbClr val="632523"/>
                </a:solidFill>
                <a:latin typeface="Calibri"/>
                <a:ea typeface="Times New Roman"/>
              </a:rPr>
              <a:t>external</a:t>
            </a:r>
            <a:r>
              <a:rPr lang="it-IT" dirty="0">
                <a:solidFill>
                  <a:srgbClr val="632523"/>
                </a:solidFill>
                <a:latin typeface="Calibri"/>
                <a:ea typeface="Times New Roman"/>
              </a:rPr>
              <a:t> </a:t>
            </a:r>
            <a:r>
              <a:rPr lang="it-IT" dirty="0" err="1">
                <a:solidFill>
                  <a:srgbClr val="632523"/>
                </a:solidFill>
                <a:latin typeface="Calibri"/>
                <a:ea typeface="Times New Roman"/>
              </a:rPr>
              <a:t>economies</a:t>
            </a:r>
            <a:r>
              <a:rPr lang="it-IT" dirty="0">
                <a:solidFill>
                  <a:srgbClr val="632523"/>
                </a:solidFill>
                <a:latin typeface="Calibri"/>
                <a:ea typeface="Times New Roman"/>
              </a:rPr>
              <a:t> </a:t>
            </a:r>
            <a:r>
              <a:rPr lang="it-IT" dirty="0" smtClean="0">
                <a:solidFill>
                  <a:srgbClr val="632523"/>
                </a:solidFill>
                <a:latin typeface="Calibri"/>
                <a:ea typeface="Times New Roman"/>
              </a:rPr>
              <a:t>MEE]</a:t>
            </a:r>
          </a:p>
          <a:p>
            <a:pPr>
              <a:lnSpc>
                <a:spcPct val="90000"/>
              </a:lnSpc>
            </a:pPr>
            <a:endParaRPr dirty="0"/>
          </a:p>
          <a:p>
            <a:pPr>
              <a:lnSpc>
                <a:spcPct val="90000"/>
              </a:lnSpc>
              <a:buFont typeface="Wingdings" pitchFamily="2" charset="2"/>
              <a:buChar char="q"/>
            </a:pPr>
            <a:r>
              <a:rPr lang="it-IT" sz="2000" dirty="0" smtClean="0">
                <a:solidFill>
                  <a:srgbClr val="632523"/>
                </a:solidFill>
                <a:latin typeface="Calibri"/>
                <a:ea typeface="Times New Roman"/>
              </a:rPr>
              <a:t> </a:t>
            </a:r>
            <a:r>
              <a:rPr lang="it-IT" sz="2000" dirty="0" err="1" smtClean="0">
                <a:solidFill>
                  <a:srgbClr val="632523"/>
                </a:solidFill>
                <a:latin typeface="Calibri"/>
                <a:ea typeface="Times New Roman"/>
              </a:rPr>
              <a:t>Local</a:t>
            </a:r>
            <a:r>
              <a:rPr lang="it-IT" sz="2000" dirty="0" smtClean="0">
                <a:solidFill>
                  <a:srgbClr val="632523"/>
                </a:solidFill>
                <a:latin typeface="Calibri"/>
                <a:ea typeface="Times New Roman"/>
              </a:rPr>
              <a:t> </a:t>
            </a:r>
            <a:r>
              <a:rPr lang="it-IT" sz="2000" dirty="0" err="1">
                <a:solidFill>
                  <a:srgbClr val="632523"/>
                </a:solidFill>
                <a:latin typeface="Calibri"/>
                <a:ea typeface="Times New Roman"/>
              </a:rPr>
              <a:t>policies</a:t>
            </a:r>
            <a:r>
              <a:rPr lang="it-IT" sz="2000" dirty="0">
                <a:solidFill>
                  <a:srgbClr val="632523"/>
                </a:solidFill>
                <a:latin typeface="Calibri"/>
                <a:ea typeface="Times New Roman"/>
              </a:rPr>
              <a:t> </a:t>
            </a:r>
            <a:r>
              <a:rPr lang="it-IT" sz="2000" dirty="0" err="1">
                <a:solidFill>
                  <a:srgbClr val="632523"/>
                </a:solidFill>
                <a:latin typeface="Calibri"/>
                <a:ea typeface="Times New Roman"/>
              </a:rPr>
              <a:t>for</a:t>
            </a:r>
            <a:r>
              <a:rPr lang="it-IT" sz="2000" dirty="0">
                <a:solidFill>
                  <a:srgbClr val="632523"/>
                </a:solidFill>
                <a:latin typeface="Calibri"/>
                <a:ea typeface="Times New Roman"/>
              </a:rPr>
              <a:t> </a:t>
            </a:r>
            <a:r>
              <a:rPr lang="it-IT" sz="2000" dirty="0" err="1">
                <a:solidFill>
                  <a:srgbClr val="632523"/>
                </a:solidFill>
                <a:latin typeface="Calibri"/>
                <a:ea typeface="Times New Roman"/>
              </a:rPr>
              <a:t>innovation</a:t>
            </a:r>
            <a:r>
              <a:rPr lang="it-IT" sz="2000" dirty="0">
                <a:solidFill>
                  <a:srgbClr val="632523"/>
                </a:solidFill>
                <a:latin typeface="Calibri"/>
                <a:ea typeface="Times New Roman"/>
              </a:rPr>
              <a:t> and </a:t>
            </a:r>
            <a:r>
              <a:rPr lang="it-IT" sz="2000" dirty="0" err="1">
                <a:solidFill>
                  <a:srgbClr val="632523"/>
                </a:solidFill>
                <a:latin typeface="Calibri"/>
                <a:ea typeface="Times New Roman"/>
              </a:rPr>
              <a:t>investment</a:t>
            </a:r>
            <a:endParaRPr dirty="0"/>
          </a:p>
          <a:p>
            <a:pPr algn="r">
              <a:lnSpc>
                <a:spcPct val="90000"/>
              </a:lnSpc>
              <a:spcBef>
                <a:spcPts val="600"/>
              </a:spcBef>
            </a:pPr>
            <a:r>
              <a:rPr lang="it-IT" sz="2000" i="1" dirty="0">
                <a:solidFill>
                  <a:srgbClr val="632523"/>
                </a:solidFill>
                <a:latin typeface="Calibri"/>
                <a:ea typeface="Times New Roman"/>
              </a:rPr>
              <a:t>(</a:t>
            </a:r>
            <a:r>
              <a:rPr lang="it-IT" sz="2000" i="1" dirty="0" err="1">
                <a:solidFill>
                  <a:srgbClr val="632523"/>
                </a:solidFill>
                <a:latin typeface="Calibri"/>
                <a:ea typeface="Times New Roman"/>
              </a:rPr>
              <a:t>specific</a:t>
            </a:r>
            <a:r>
              <a:rPr lang="it-IT" sz="2000" i="1" dirty="0">
                <a:solidFill>
                  <a:srgbClr val="632523"/>
                </a:solidFill>
                <a:latin typeface="Calibri"/>
                <a:ea typeface="Times New Roman"/>
              </a:rPr>
              <a:t> public </a:t>
            </a:r>
            <a:r>
              <a:rPr lang="it-IT" sz="2000" i="1" dirty="0" err="1">
                <a:solidFill>
                  <a:srgbClr val="632523"/>
                </a:solidFill>
                <a:latin typeface="Calibri"/>
                <a:ea typeface="Times New Roman"/>
              </a:rPr>
              <a:t>goods</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for</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local</a:t>
            </a:r>
            <a:r>
              <a:rPr lang="it-IT" sz="2000" i="1" dirty="0">
                <a:solidFill>
                  <a:srgbClr val="632523"/>
                </a:solidFill>
                <a:latin typeface="Calibri"/>
                <a:ea typeface="Times New Roman"/>
              </a:rPr>
              <a:t> </a:t>
            </a:r>
            <a:r>
              <a:rPr lang="it-IT" sz="2000" i="1" dirty="0" smtClean="0">
                <a:solidFill>
                  <a:srgbClr val="632523"/>
                </a:solidFill>
                <a:latin typeface="Calibri"/>
                <a:ea typeface="Times New Roman"/>
              </a:rPr>
              <a:t>MEE)</a:t>
            </a:r>
            <a:endParaRPr dirty="0"/>
          </a:p>
          <a:p>
            <a:pPr>
              <a:lnSpc>
                <a:spcPct val="90000"/>
              </a:lnSpc>
            </a:pPr>
            <a:endParaRPr lang="it-IT" sz="2000" i="1" dirty="0" smtClean="0">
              <a:solidFill>
                <a:srgbClr val="632523"/>
              </a:solidFill>
              <a:latin typeface="Calibri"/>
              <a:ea typeface="Times New Roman"/>
            </a:endParaRPr>
          </a:p>
          <a:p>
            <a:pPr>
              <a:lnSpc>
                <a:spcPct val="90000"/>
              </a:lnSpc>
              <a:buFont typeface="Wingdings" pitchFamily="2" charset="2"/>
              <a:buChar char="q"/>
            </a:pPr>
            <a:r>
              <a:rPr lang="it-IT" sz="2000" dirty="0" smtClean="0">
                <a:solidFill>
                  <a:srgbClr val="632523"/>
                </a:solidFill>
                <a:latin typeface="Calibri"/>
                <a:ea typeface="Times New Roman"/>
              </a:rPr>
              <a:t> National </a:t>
            </a:r>
            <a:r>
              <a:rPr lang="it-IT" sz="2000" dirty="0" err="1">
                <a:solidFill>
                  <a:srgbClr val="632523"/>
                </a:solidFill>
                <a:latin typeface="Calibri"/>
                <a:ea typeface="Times New Roman"/>
              </a:rPr>
              <a:t>support</a:t>
            </a:r>
            <a:r>
              <a:rPr lang="it-IT" sz="2000" dirty="0">
                <a:solidFill>
                  <a:srgbClr val="632523"/>
                </a:solidFill>
                <a:latin typeface="Calibri"/>
                <a:ea typeface="Times New Roman"/>
              </a:rPr>
              <a:t> </a:t>
            </a:r>
            <a:r>
              <a:rPr lang="it-IT" sz="2000" dirty="0" err="1">
                <a:solidFill>
                  <a:srgbClr val="632523"/>
                </a:solidFill>
                <a:latin typeface="Calibri"/>
                <a:ea typeface="Times New Roman"/>
              </a:rPr>
              <a:t>to</a:t>
            </a:r>
            <a:r>
              <a:rPr lang="it-IT" sz="2000" dirty="0">
                <a:solidFill>
                  <a:srgbClr val="632523"/>
                </a:solidFill>
                <a:latin typeface="Calibri"/>
                <a:ea typeface="Times New Roman"/>
              </a:rPr>
              <a:t> </a:t>
            </a:r>
            <a:r>
              <a:rPr lang="it-IT" sz="2000" dirty="0" err="1">
                <a:solidFill>
                  <a:srgbClr val="632523"/>
                </a:solidFill>
                <a:latin typeface="Calibri"/>
                <a:ea typeface="Times New Roman"/>
              </a:rPr>
              <a:t>local</a:t>
            </a:r>
            <a:r>
              <a:rPr lang="it-IT" sz="2000" dirty="0">
                <a:solidFill>
                  <a:srgbClr val="632523"/>
                </a:solidFill>
                <a:latin typeface="Calibri"/>
                <a:ea typeface="Times New Roman"/>
              </a:rPr>
              <a:t> </a:t>
            </a:r>
            <a:r>
              <a:rPr lang="it-IT" sz="2000" dirty="0" err="1" smtClean="0">
                <a:solidFill>
                  <a:srgbClr val="632523"/>
                </a:solidFill>
                <a:latin typeface="Calibri"/>
                <a:ea typeface="Times New Roman"/>
              </a:rPr>
              <a:t>policies</a:t>
            </a:r>
            <a:endParaRPr lang="it-IT" sz="2000" dirty="0" smtClean="0">
              <a:solidFill>
                <a:srgbClr val="632523"/>
              </a:solidFill>
              <a:latin typeface="Calibri"/>
              <a:ea typeface="Times New Roman"/>
            </a:endParaRPr>
          </a:p>
          <a:p>
            <a:pPr algn="r">
              <a:lnSpc>
                <a:spcPct val="90000"/>
              </a:lnSpc>
              <a:spcBef>
                <a:spcPts val="600"/>
              </a:spcBef>
            </a:pPr>
            <a:r>
              <a:rPr lang="it-IT" sz="2000" i="1" dirty="0" smtClean="0">
                <a:solidFill>
                  <a:srgbClr val="632523"/>
                </a:solidFill>
                <a:latin typeface="Calibri"/>
                <a:ea typeface="Times New Roman"/>
              </a:rPr>
              <a:t>(</a:t>
            </a:r>
            <a:r>
              <a:rPr lang="it-IT" sz="2000" i="1" dirty="0" err="1">
                <a:solidFill>
                  <a:srgbClr val="632523"/>
                </a:solidFill>
                <a:latin typeface="Calibri"/>
                <a:ea typeface="Times New Roman"/>
              </a:rPr>
              <a:t>regional</a:t>
            </a:r>
            <a:r>
              <a:rPr lang="it-IT" sz="2000" i="1" dirty="0">
                <a:solidFill>
                  <a:srgbClr val="632523"/>
                </a:solidFill>
                <a:latin typeface="Calibri"/>
                <a:ea typeface="Times New Roman"/>
              </a:rPr>
              <a:t>/</a:t>
            </a:r>
            <a:r>
              <a:rPr lang="it-IT" sz="2000" i="1" dirty="0" err="1">
                <a:solidFill>
                  <a:srgbClr val="632523"/>
                </a:solidFill>
                <a:latin typeface="Calibri"/>
                <a:ea typeface="Times New Roman"/>
              </a:rPr>
              <a:t>national</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specific</a:t>
            </a:r>
            <a:r>
              <a:rPr lang="it-IT" sz="2000" i="1" dirty="0">
                <a:solidFill>
                  <a:srgbClr val="632523"/>
                </a:solidFill>
                <a:latin typeface="Calibri"/>
                <a:ea typeface="Times New Roman"/>
              </a:rPr>
              <a:t> public </a:t>
            </a:r>
            <a:r>
              <a:rPr lang="it-IT" sz="2000" i="1" dirty="0" err="1">
                <a:solidFill>
                  <a:srgbClr val="632523"/>
                </a:solidFill>
                <a:latin typeface="Calibri"/>
                <a:ea typeface="Times New Roman"/>
              </a:rPr>
              <a:t>goods</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for</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local</a:t>
            </a:r>
            <a:r>
              <a:rPr lang="it-IT" sz="2000" i="1" dirty="0">
                <a:solidFill>
                  <a:srgbClr val="632523"/>
                </a:solidFill>
                <a:latin typeface="Calibri"/>
                <a:ea typeface="Times New Roman"/>
              </a:rPr>
              <a:t> </a:t>
            </a:r>
            <a:r>
              <a:rPr lang="it-IT" sz="2000" i="1" dirty="0" smtClean="0">
                <a:solidFill>
                  <a:srgbClr val="632523"/>
                </a:solidFill>
                <a:latin typeface="Calibri"/>
                <a:ea typeface="Times New Roman"/>
              </a:rPr>
              <a:t>MEE)</a:t>
            </a:r>
            <a:endParaRPr dirty="0"/>
          </a:p>
          <a:p>
            <a:pPr>
              <a:lnSpc>
                <a:spcPct val="90000"/>
              </a:lnSpc>
            </a:pPr>
            <a:endParaRPr lang="it-IT" sz="2000" i="1" dirty="0" smtClean="0">
              <a:solidFill>
                <a:srgbClr val="632523"/>
              </a:solidFill>
              <a:latin typeface="Calibri"/>
              <a:ea typeface="Times New Roman"/>
            </a:endParaRPr>
          </a:p>
          <a:p>
            <a:pPr>
              <a:lnSpc>
                <a:spcPct val="90000"/>
              </a:lnSpc>
              <a:buFont typeface="Wingdings" pitchFamily="2" charset="2"/>
              <a:buChar char="q"/>
            </a:pPr>
            <a:r>
              <a:rPr lang="it-IT" sz="2000" dirty="0" smtClean="0">
                <a:solidFill>
                  <a:srgbClr val="632523"/>
                </a:solidFill>
                <a:latin typeface="Calibri"/>
                <a:ea typeface="Times New Roman"/>
              </a:rPr>
              <a:t> National </a:t>
            </a:r>
            <a:r>
              <a:rPr lang="it-IT" sz="2000" dirty="0" err="1">
                <a:solidFill>
                  <a:srgbClr val="632523"/>
                </a:solidFill>
                <a:latin typeface="Calibri"/>
                <a:ea typeface="Times New Roman"/>
              </a:rPr>
              <a:t>level</a:t>
            </a:r>
            <a:r>
              <a:rPr lang="it-IT" sz="2000" dirty="0">
                <a:solidFill>
                  <a:srgbClr val="632523"/>
                </a:solidFill>
                <a:latin typeface="Calibri"/>
                <a:ea typeface="Times New Roman"/>
              </a:rPr>
              <a:t> </a:t>
            </a:r>
            <a:r>
              <a:rPr lang="it-IT" sz="2000" dirty="0" err="1">
                <a:solidFill>
                  <a:srgbClr val="632523"/>
                </a:solidFill>
                <a:latin typeface="Calibri"/>
                <a:ea typeface="Times New Roman"/>
              </a:rPr>
              <a:t>policies</a:t>
            </a:r>
            <a:r>
              <a:rPr lang="it-IT" sz="2000" dirty="0">
                <a:solidFill>
                  <a:srgbClr val="632523"/>
                </a:solidFill>
                <a:latin typeface="Calibri"/>
                <a:ea typeface="Times New Roman"/>
              </a:rPr>
              <a:t> and </a:t>
            </a:r>
            <a:r>
              <a:rPr lang="it-IT" sz="2000" dirty="0" err="1">
                <a:solidFill>
                  <a:srgbClr val="632523"/>
                </a:solidFill>
                <a:latin typeface="Calibri"/>
                <a:ea typeface="Times New Roman"/>
              </a:rPr>
              <a:t>large</a:t>
            </a:r>
            <a:r>
              <a:rPr lang="it-IT" sz="2000" dirty="0">
                <a:solidFill>
                  <a:srgbClr val="632523"/>
                </a:solidFill>
                <a:latin typeface="Calibri"/>
                <a:ea typeface="Times New Roman"/>
              </a:rPr>
              <a:t> </a:t>
            </a:r>
            <a:r>
              <a:rPr lang="it-IT" sz="2000" dirty="0" err="1" smtClean="0">
                <a:solidFill>
                  <a:srgbClr val="632523"/>
                </a:solidFill>
                <a:latin typeface="Calibri"/>
                <a:ea typeface="Times New Roman"/>
              </a:rPr>
              <a:t>firms</a:t>
            </a:r>
            <a:endParaRPr lang="it-IT" sz="2000" dirty="0" smtClean="0">
              <a:solidFill>
                <a:srgbClr val="632523"/>
              </a:solidFill>
              <a:latin typeface="Calibri"/>
              <a:ea typeface="Times New Roman"/>
            </a:endParaRPr>
          </a:p>
          <a:p>
            <a:pPr algn="r">
              <a:lnSpc>
                <a:spcPct val="90000"/>
              </a:lnSpc>
              <a:spcBef>
                <a:spcPts val="600"/>
              </a:spcBef>
            </a:pPr>
            <a:r>
              <a:rPr lang="it-IT" sz="2000" i="1" dirty="0" smtClean="0">
                <a:solidFill>
                  <a:srgbClr val="632523"/>
                </a:solidFill>
                <a:latin typeface="Calibri"/>
                <a:ea typeface="Times New Roman"/>
              </a:rPr>
              <a:t>(</a:t>
            </a:r>
            <a:r>
              <a:rPr lang="it-IT" sz="2000" i="1" dirty="0" err="1">
                <a:solidFill>
                  <a:srgbClr val="632523"/>
                </a:solidFill>
                <a:latin typeface="Calibri"/>
                <a:ea typeface="Times New Roman"/>
              </a:rPr>
              <a:t>national</a:t>
            </a:r>
            <a:r>
              <a:rPr lang="it-IT" sz="2000" i="1" dirty="0">
                <a:solidFill>
                  <a:srgbClr val="632523"/>
                </a:solidFill>
                <a:latin typeface="Calibri"/>
                <a:ea typeface="Times New Roman"/>
              </a:rPr>
              <a:t> </a:t>
            </a:r>
            <a:r>
              <a:rPr lang="it-IT" sz="2000" i="1" dirty="0" smtClean="0">
                <a:solidFill>
                  <a:srgbClr val="632523"/>
                </a:solidFill>
                <a:latin typeface="Calibri"/>
                <a:ea typeface="Times New Roman"/>
              </a:rPr>
              <a:t>MEE </a:t>
            </a:r>
            <a:r>
              <a:rPr lang="it-IT" sz="2000" i="1" dirty="0" err="1" smtClean="0">
                <a:solidFill>
                  <a:srgbClr val="632523"/>
                </a:solidFill>
                <a:latin typeface="Calibri"/>
                <a:ea typeface="Times New Roman"/>
              </a:rPr>
              <a:t>for</a:t>
            </a:r>
            <a:r>
              <a:rPr lang="it-IT" sz="2000" i="1" dirty="0" smtClean="0">
                <a:solidFill>
                  <a:srgbClr val="632523"/>
                </a:solidFill>
                <a:latin typeface="Calibri"/>
                <a:ea typeface="Times New Roman"/>
              </a:rPr>
              <a:t> </a:t>
            </a:r>
            <a:r>
              <a:rPr lang="it-IT" sz="2000" i="1" dirty="0" err="1">
                <a:solidFill>
                  <a:srgbClr val="632523"/>
                </a:solidFill>
                <a:latin typeface="Calibri"/>
                <a:ea typeface="Times New Roman"/>
              </a:rPr>
              <a:t>large</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firms</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internal</a:t>
            </a:r>
            <a:r>
              <a:rPr lang="it-IT" sz="2000" i="1" dirty="0">
                <a:solidFill>
                  <a:srgbClr val="632523"/>
                </a:solidFill>
                <a:latin typeface="Calibri"/>
                <a:ea typeface="Times New Roman"/>
              </a:rPr>
              <a:t> </a:t>
            </a:r>
            <a:r>
              <a:rPr lang="it-IT" sz="2000" i="1" dirty="0" err="1">
                <a:solidFill>
                  <a:srgbClr val="632523"/>
                </a:solidFill>
                <a:latin typeface="Calibri"/>
                <a:ea typeface="Times New Roman"/>
              </a:rPr>
              <a:t>economies</a:t>
            </a:r>
            <a:r>
              <a:rPr lang="it-IT" sz="2000" i="1" dirty="0">
                <a:solidFill>
                  <a:srgbClr val="632523"/>
                </a:solidFill>
                <a:latin typeface="Calibri"/>
                <a:ea typeface="Times New Roman"/>
              </a:rPr>
              <a:t>)</a:t>
            </a:r>
            <a:endParaRPr dirty="0"/>
          </a:p>
        </p:txBody>
      </p:sp>
      <p:sp>
        <p:nvSpPr>
          <p:cNvPr id="117"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27EB556A-2FDA-4488-86B1-A7ECA9D7E370}" type="slidenum">
              <a:rPr lang="it-IT" sz="1200">
                <a:solidFill>
                  <a:srgbClr val="8B8B8B"/>
                </a:solidFill>
                <a:latin typeface="Calibri"/>
              </a:rPr>
              <a:pPr algn="r">
                <a:lnSpc>
                  <a:spcPct val="100000"/>
                </a:lnSpc>
              </a:pPr>
              <a:t>7</a:t>
            </a:fld>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6553080" y="6356520"/>
            <a:ext cx="2132640" cy="363960"/>
          </a:xfrm>
          <a:prstGeom prst="rect">
            <a:avLst/>
          </a:prstGeom>
        </p:spPr>
        <p:txBody>
          <a:bodyPr lIns="90000" tIns="45000" rIns="90000" bIns="45000" anchor="ctr"/>
          <a:lstStyle/>
          <a:p>
            <a:pPr>
              <a:lnSpc>
                <a:spcPct val="100000"/>
              </a:lnSpc>
            </a:pPr>
            <a:fld id="{65168370-0091-45F0-AA13-BB679E2D3220}" type="slidenum">
              <a:rPr lang="it-IT" sz="1200">
                <a:solidFill>
                  <a:srgbClr val="8B8B8B"/>
                </a:solidFill>
                <a:latin typeface="Calibri"/>
              </a:rPr>
              <a:pPr>
                <a:lnSpc>
                  <a:spcPct val="100000"/>
                </a:lnSpc>
              </a:pPr>
              <a:t>8</a:t>
            </a:fld>
            <a:endParaRPr/>
          </a:p>
        </p:txBody>
      </p:sp>
      <p:sp>
        <p:nvSpPr>
          <p:cNvPr id="119" name="CustomShape 2"/>
          <p:cNvSpPr/>
          <p:nvPr/>
        </p:nvSpPr>
        <p:spPr>
          <a:xfrm>
            <a:off x="1835696" y="3356992"/>
            <a:ext cx="5783704" cy="1584176"/>
          </a:xfrm>
          <a:prstGeom prst="rect">
            <a:avLst/>
          </a:prstGeom>
        </p:spPr>
        <p:txBody>
          <a:bodyPr lIns="90000" tIns="45000" rIns="90000" bIns="45000"/>
          <a:lstStyle/>
          <a:p>
            <a:r>
              <a:rPr lang="it-IT" sz="1600" b="1" i="1" dirty="0">
                <a:solidFill>
                  <a:srgbClr val="632523"/>
                </a:solidFill>
                <a:latin typeface="Calibri"/>
              </a:rPr>
              <a:t>Way out </a:t>
            </a:r>
            <a:r>
              <a:rPr lang="it-IT" sz="1600" b="1" i="1" dirty="0" err="1" smtClean="0">
                <a:solidFill>
                  <a:srgbClr val="632523"/>
                </a:solidFill>
                <a:latin typeface="Calibri"/>
              </a:rPr>
              <a:t>Model</a:t>
            </a:r>
            <a:r>
              <a:rPr lang="it-IT" sz="1600" b="1" i="1" dirty="0" smtClean="0">
                <a:solidFill>
                  <a:srgbClr val="632523"/>
                </a:solidFill>
                <a:latin typeface="Calibri"/>
              </a:rPr>
              <a:t> </a:t>
            </a:r>
            <a:r>
              <a:rPr lang="it-IT" sz="1600" b="1" i="1" dirty="0">
                <a:solidFill>
                  <a:srgbClr val="632523"/>
                </a:solidFill>
                <a:latin typeface="Calibri"/>
              </a:rPr>
              <a:t>2: </a:t>
            </a:r>
            <a:r>
              <a:rPr lang="it-IT" sz="1600" i="1" dirty="0" err="1">
                <a:solidFill>
                  <a:srgbClr val="632523"/>
                </a:solidFill>
                <a:latin typeface="Calibri"/>
              </a:rPr>
              <a:t>collective</a:t>
            </a:r>
            <a:r>
              <a:rPr lang="it-IT" sz="1600" i="1" dirty="0">
                <a:solidFill>
                  <a:srgbClr val="632523"/>
                </a:solidFill>
                <a:latin typeface="Calibri"/>
              </a:rPr>
              <a:t> and public </a:t>
            </a:r>
            <a:r>
              <a:rPr lang="it-IT" sz="1600" i="1" dirty="0" err="1">
                <a:solidFill>
                  <a:srgbClr val="632523"/>
                </a:solidFill>
                <a:latin typeface="Calibri"/>
              </a:rPr>
              <a:t>strategies</a:t>
            </a:r>
            <a:endParaRPr sz="1600" dirty="0"/>
          </a:p>
          <a:p>
            <a:r>
              <a:rPr lang="it-IT" sz="1600" i="1" dirty="0" err="1" smtClean="0">
                <a:solidFill>
                  <a:srgbClr val="632523"/>
                </a:solidFill>
                <a:latin typeface="Calibri"/>
              </a:rPr>
              <a:t>I</a:t>
            </a:r>
            <a:r>
              <a:rPr lang="it-IT" sz="1600" i="1" dirty="0" err="1" smtClean="0">
                <a:solidFill>
                  <a:srgbClr val="632523"/>
                </a:solidFill>
                <a:latin typeface="Calibri"/>
                <a:ea typeface="Times New Roman"/>
              </a:rPr>
              <a:t>nvestments</a:t>
            </a:r>
            <a:r>
              <a:rPr lang="it-IT" sz="1600" i="1" dirty="0" smtClean="0">
                <a:solidFill>
                  <a:srgbClr val="632523"/>
                </a:solidFill>
                <a:latin typeface="Calibri"/>
              </a:rPr>
              <a:t> </a:t>
            </a:r>
            <a:r>
              <a:rPr lang="it-IT" sz="1600" i="1" dirty="0">
                <a:solidFill>
                  <a:srgbClr val="632523"/>
                </a:solidFill>
                <a:latin typeface="Calibri"/>
              </a:rPr>
              <a:t>in </a:t>
            </a:r>
            <a:r>
              <a:rPr lang="it-IT" sz="1600" i="1" dirty="0" err="1">
                <a:solidFill>
                  <a:srgbClr val="632523"/>
                </a:solidFill>
                <a:latin typeface="Calibri"/>
              </a:rPr>
              <a:t>local</a:t>
            </a:r>
            <a:r>
              <a:rPr lang="it-IT" sz="1600" i="1" dirty="0">
                <a:solidFill>
                  <a:srgbClr val="632523"/>
                </a:solidFill>
                <a:latin typeface="Calibri"/>
              </a:rPr>
              <a:t> </a:t>
            </a:r>
            <a:r>
              <a:rPr lang="it-IT" sz="1600" i="1" dirty="0" err="1">
                <a:solidFill>
                  <a:srgbClr val="632523"/>
                </a:solidFill>
                <a:latin typeface="Calibri"/>
                <a:ea typeface="Times New Roman"/>
              </a:rPr>
              <a:t>specific</a:t>
            </a:r>
            <a:r>
              <a:rPr lang="it-IT" sz="1600" i="1" dirty="0">
                <a:solidFill>
                  <a:srgbClr val="632523"/>
                </a:solidFill>
                <a:latin typeface="Calibri"/>
                <a:ea typeface="Times New Roman"/>
              </a:rPr>
              <a:t> public </a:t>
            </a:r>
            <a:r>
              <a:rPr lang="it-IT" sz="1600" i="1" dirty="0" err="1">
                <a:solidFill>
                  <a:srgbClr val="632523"/>
                </a:solidFill>
                <a:latin typeface="Calibri"/>
                <a:ea typeface="Times New Roman"/>
              </a:rPr>
              <a:t>goods</a:t>
            </a:r>
            <a:r>
              <a:rPr lang="it-IT" sz="1600" i="1" dirty="0">
                <a:solidFill>
                  <a:srgbClr val="632523"/>
                </a:solidFill>
                <a:latin typeface="Calibri"/>
              </a:rPr>
              <a:t> in </a:t>
            </a:r>
            <a:r>
              <a:rPr lang="it-IT" sz="1600" i="1" dirty="0" err="1">
                <a:solidFill>
                  <a:srgbClr val="632523"/>
                </a:solidFill>
                <a:latin typeface="Calibri"/>
              </a:rPr>
              <a:t>order</a:t>
            </a:r>
            <a:r>
              <a:rPr lang="it-IT" sz="1600" i="1" dirty="0">
                <a:solidFill>
                  <a:srgbClr val="632523"/>
                </a:solidFill>
                <a:latin typeface="Calibri"/>
              </a:rPr>
              <a:t> </a:t>
            </a:r>
            <a:r>
              <a:rPr lang="it-IT" sz="1600" i="1" dirty="0" err="1">
                <a:solidFill>
                  <a:srgbClr val="632523"/>
                </a:solidFill>
                <a:latin typeface="Calibri"/>
              </a:rPr>
              <a:t>to</a:t>
            </a:r>
            <a:r>
              <a:rPr lang="it-IT" sz="1600" i="1" dirty="0">
                <a:solidFill>
                  <a:srgbClr val="632523"/>
                </a:solidFill>
                <a:latin typeface="Calibri"/>
              </a:rPr>
              <a:t> </a:t>
            </a:r>
            <a:r>
              <a:rPr lang="it-IT" sz="1600" i="1" dirty="0" err="1">
                <a:solidFill>
                  <a:srgbClr val="632523"/>
                </a:solidFill>
                <a:latin typeface="Calibri"/>
              </a:rPr>
              <a:t>support</a:t>
            </a:r>
            <a:r>
              <a:rPr lang="it-IT" sz="1600" i="1" dirty="0">
                <a:solidFill>
                  <a:srgbClr val="632523"/>
                </a:solidFill>
                <a:latin typeface="Calibri"/>
              </a:rPr>
              <a:t>:</a:t>
            </a:r>
            <a:endParaRPr sz="1600" dirty="0"/>
          </a:p>
          <a:p>
            <a:r>
              <a:rPr lang="it-IT" sz="1600" i="1" dirty="0">
                <a:solidFill>
                  <a:srgbClr val="632523"/>
                </a:solidFill>
                <a:latin typeface="Calibri"/>
              </a:rPr>
              <a:t>a) </a:t>
            </a:r>
            <a:r>
              <a:rPr lang="it-IT" sz="1600" i="1" dirty="0" smtClean="0">
                <a:solidFill>
                  <a:srgbClr val="632523"/>
                </a:solidFill>
                <a:latin typeface="Calibri"/>
              </a:rPr>
              <a:t>Training </a:t>
            </a:r>
            <a:r>
              <a:rPr lang="it-IT" sz="1600" i="1" dirty="0" err="1">
                <a:solidFill>
                  <a:srgbClr val="632523"/>
                </a:solidFill>
                <a:latin typeface="Calibri"/>
              </a:rPr>
              <a:t>skills</a:t>
            </a:r>
            <a:r>
              <a:rPr lang="it-IT" sz="1600" i="1" dirty="0">
                <a:solidFill>
                  <a:srgbClr val="632523"/>
                </a:solidFill>
                <a:latin typeface="Calibri"/>
              </a:rPr>
              <a:t> </a:t>
            </a:r>
            <a:r>
              <a:rPr lang="it-IT" sz="1600" i="1" dirty="0" err="1">
                <a:solidFill>
                  <a:srgbClr val="632523"/>
                </a:solidFill>
                <a:latin typeface="Calibri"/>
              </a:rPr>
              <a:t>for</a:t>
            </a:r>
            <a:r>
              <a:rPr lang="it-IT" sz="1600" i="1" dirty="0">
                <a:solidFill>
                  <a:srgbClr val="632523"/>
                </a:solidFill>
                <a:latin typeface="Calibri"/>
              </a:rPr>
              <a:t> </a:t>
            </a:r>
            <a:r>
              <a:rPr lang="it-IT" sz="1600" i="1" dirty="0" err="1">
                <a:solidFill>
                  <a:srgbClr val="632523"/>
                </a:solidFill>
                <a:latin typeface="Calibri"/>
              </a:rPr>
              <a:t>new</a:t>
            </a:r>
            <a:r>
              <a:rPr lang="it-IT" sz="1600" i="1" dirty="0">
                <a:solidFill>
                  <a:srgbClr val="632523"/>
                </a:solidFill>
                <a:latin typeface="Calibri"/>
              </a:rPr>
              <a:t> </a:t>
            </a:r>
            <a:r>
              <a:rPr lang="it-IT" sz="1600" i="1" dirty="0" err="1">
                <a:solidFill>
                  <a:srgbClr val="632523"/>
                </a:solidFill>
                <a:latin typeface="Calibri"/>
              </a:rPr>
              <a:t>jobs</a:t>
            </a:r>
            <a:r>
              <a:rPr lang="it-IT" sz="1600" i="1" dirty="0">
                <a:solidFill>
                  <a:srgbClr val="632523"/>
                </a:solidFill>
                <a:latin typeface="Calibri"/>
              </a:rPr>
              <a:t> in </a:t>
            </a:r>
            <a:r>
              <a:rPr lang="it-IT" sz="1600" i="1" dirty="0" err="1" smtClean="0">
                <a:solidFill>
                  <a:srgbClr val="632523"/>
                </a:solidFill>
                <a:latin typeface="Calibri"/>
              </a:rPr>
              <a:t>industries</a:t>
            </a:r>
            <a:r>
              <a:rPr lang="it-IT" sz="1600" i="1" dirty="0" smtClean="0">
                <a:solidFill>
                  <a:srgbClr val="632523"/>
                </a:solidFill>
                <a:latin typeface="Calibri"/>
              </a:rPr>
              <a:t> and </a:t>
            </a:r>
            <a:r>
              <a:rPr lang="it-IT" sz="1600" i="1" dirty="0" err="1">
                <a:solidFill>
                  <a:srgbClr val="632523"/>
                </a:solidFill>
                <a:latin typeface="Calibri"/>
              </a:rPr>
              <a:t>knowledge</a:t>
            </a:r>
            <a:r>
              <a:rPr lang="it-IT" sz="1600" i="1" dirty="0">
                <a:solidFill>
                  <a:srgbClr val="632523"/>
                </a:solidFill>
                <a:latin typeface="Calibri"/>
              </a:rPr>
              <a:t> </a:t>
            </a:r>
            <a:r>
              <a:rPr lang="it-IT" sz="1600" i="1" dirty="0" err="1">
                <a:solidFill>
                  <a:srgbClr val="632523"/>
                </a:solidFill>
                <a:latin typeface="Calibri"/>
              </a:rPr>
              <a:t>services</a:t>
            </a:r>
            <a:endParaRPr sz="1600" dirty="0"/>
          </a:p>
          <a:p>
            <a:r>
              <a:rPr lang="it-IT" sz="1600" i="1" dirty="0">
                <a:solidFill>
                  <a:srgbClr val="632523"/>
                </a:solidFill>
                <a:latin typeface="Calibri"/>
              </a:rPr>
              <a:t>b) </a:t>
            </a:r>
            <a:r>
              <a:rPr lang="it-IT" sz="1600" i="1" dirty="0" err="1" smtClean="0">
                <a:solidFill>
                  <a:srgbClr val="632523"/>
                </a:solidFill>
                <a:latin typeface="Calibri"/>
              </a:rPr>
              <a:t>Local</a:t>
            </a:r>
            <a:r>
              <a:rPr lang="it-IT" sz="1600" i="1" dirty="0" smtClean="0">
                <a:solidFill>
                  <a:srgbClr val="632523"/>
                </a:solidFill>
                <a:latin typeface="Calibri"/>
              </a:rPr>
              <a:t> </a:t>
            </a:r>
            <a:r>
              <a:rPr lang="it-IT" sz="1600" i="1" dirty="0" err="1" smtClean="0">
                <a:solidFill>
                  <a:srgbClr val="632523"/>
                </a:solidFill>
                <a:latin typeface="Calibri"/>
              </a:rPr>
              <a:t>symbolic</a:t>
            </a:r>
            <a:r>
              <a:rPr lang="it-IT" sz="1600" i="1" dirty="0" smtClean="0">
                <a:solidFill>
                  <a:srgbClr val="632523"/>
                </a:solidFill>
                <a:latin typeface="Calibri"/>
              </a:rPr>
              <a:t>/</a:t>
            </a:r>
            <a:r>
              <a:rPr lang="it-IT" sz="1600" i="1" dirty="0" err="1" smtClean="0">
                <a:solidFill>
                  <a:srgbClr val="632523"/>
                </a:solidFill>
                <a:latin typeface="Calibri"/>
              </a:rPr>
              <a:t>identitarian</a:t>
            </a:r>
            <a:r>
              <a:rPr lang="it-IT" sz="1600" i="1" dirty="0" smtClean="0">
                <a:solidFill>
                  <a:srgbClr val="632523"/>
                </a:solidFill>
                <a:latin typeface="Calibri"/>
              </a:rPr>
              <a:t> </a:t>
            </a:r>
            <a:r>
              <a:rPr lang="it-IT" sz="1600" i="1" dirty="0" err="1" smtClean="0">
                <a:solidFill>
                  <a:srgbClr val="632523"/>
                </a:solidFill>
                <a:latin typeface="Calibri"/>
              </a:rPr>
              <a:t>nodes</a:t>
            </a:r>
            <a:r>
              <a:rPr lang="it-IT" sz="1600" i="1" dirty="0" smtClean="0">
                <a:solidFill>
                  <a:srgbClr val="632523"/>
                </a:solidFill>
                <a:latin typeface="Calibri"/>
              </a:rPr>
              <a:t> </a:t>
            </a:r>
            <a:r>
              <a:rPr lang="it-IT" sz="1600" i="1" dirty="0" err="1" smtClean="0">
                <a:solidFill>
                  <a:srgbClr val="632523"/>
                </a:solidFill>
                <a:latin typeface="Calibri"/>
              </a:rPr>
              <a:t>central</a:t>
            </a:r>
            <a:r>
              <a:rPr lang="it-IT" sz="1600" i="1" dirty="0" smtClean="0">
                <a:solidFill>
                  <a:srgbClr val="632523"/>
                </a:solidFill>
                <a:latin typeface="Calibri"/>
              </a:rPr>
              <a:t> in global </a:t>
            </a:r>
            <a:r>
              <a:rPr lang="it-IT" sz="1600" i="1" dirty="0" err="1">
                <a:solidFill>
                  <a:srgbClr val="632523"/>
                </a:solidFill>
                <a:latin typeface="Calibri"/>
              </a:rPr>
              <a:t>networks</a:t>
            </a:r>
            <a:endParaRPr sz="1600" dirty="0"/>
          </a:p>
          <a:p>
            <a:r>
              <a:rPr lang="it-IT" sz="1600" i="1" dirty="0">
                <a:solidFill>
                  <a:srgbClr val="632523"/>
                </a:solidFill>
                <a:latin typeface="Calibri"/>
              </a:rPr>
              <a:t>c) </a:t>
            </a:r>
            <a:r>
              <a:rPr lang="it-IT" sz="1600" i="1" dirty="0" smtClean="0">
                <a:solidFill>
                  <a:srgbClr val="632523"/>
                </a:solidFill>
                <a:latin typeface="Calibri"/>
              </a:rPr>
              <a:t>Local </a:t>
            </a:r>
            <a:r>
              <a:rPr lang="it-IT" sz="1600" i="1" dirty="0" err="1">
                <a:solidFill>
                  <a:srgbClr val="632523"/>
                </a:solidFill>
                <a:latin typeface="Calibri"/>
              </a:rPr>
              <a:t>innovation</a:t>
            </a:r>
            <a:r>
              <a:rPr lang="it-IT" sz="1600" i="1" dirty="0">
                <a:solidFill>
                  <a:srgbClr val="632523"/>
                </a:solidFill>
                <a:latin typeface="Calibri"/>
              </a:rPr>
              <a:t> </a:t>
            </a:r>
            <a:r>
              <a:rPr lang="it-IT" sz="1600" i="1" dirty="0" err="1">
                <a:solidFill>
                  <a:srgbClr val="632523"/>
                </a:solidFill>
                <a:latin typeface="Calibri"/>
              </a:rPr>
              <a:t>ecosystem</a:t>
            </a:r>
            <a:r>
              <a:rPr lang="it-IT" sz="1600" i="1" dirty="0">
                <a:solidFill>
                  <a:srgbClr val="632523"/>
                </a:solidFill>
                <a:latin typeface="Calibri"/>
              </a:rPr>
              <a:t> / </a:t>
            </a:r>
            <a:r>
              <a:rPr lang="it-IT" sz="1600" i="1" dirty="0" err="1">
                <a:solidFill>
                  <a:srgbClr val="632523"/>
                </a:solidFill>
                <a:latin typeface="Calibri"/>
              </a:rPr>
              <a:t>university</a:t>
            </a:r>
            <a:r>
              <a:rPr lang="it-IT" sz="1600" i="1" dirty="0">
                <a:solidFill>
                  <a:srgbClr val="632523"/>
                </a:solidFill>
                <a:latin typeface="Calibri"/>
              </a:rPr>
              <a:t> </a:t>
            </a:r>
            <a:r>
              <a:rPr lang="it-IT" sz="1600" i="1" dirty="0" err="1">
                <a:solidFill>
                  <a:srgbClr val="632523"/>
                </a:solidFill>
                <a:latin typeface="Calibri"/>
              </a:rPr>
              <a:t>centric</a:t>
            </a:r>
            <a:r>
              <a:rPr lang="it-IT" sz="1600" i="1" dirty="0">
                <a:solidFill>
                  <a:srgbClr val="632523"/>
                </a:solidFill>
                <a:latin typeface="Calibri"/>
              </a:rPr>
              <a:t> industrial </a:t>
            </a:r>
            <a:r>
              <a:rPr lang="it-IT" sz="1600" i="1" dirty="0" err="1" smtClean="0">
                <a:solidFill>
                  <a:srgbClr val="632523"/>
                </a:solidFill>
                <a:latin typeface="Calibri"/>
              </a:rPr>
              <a:t>districts</a:t>
            </a:r>
            <a:endParaRPr sz="1600" dirty="0"/>
          </a:p>
          <a:p>
            <a:pPr>
              <a:lnSpc>
                <a:spcPct val="100000"/>
              </a:lnSpc>
            </a:pPr>
            <a:r>
              <a:rPr lang="it-IT" sz="1600" i="1" dirty="0">
                <a:solidFill>
                  <a:srgbClr val="632523"/>
                </a:solidFill>
                <a:latin typeface="Calibri"/>
              </a:rPr>
              <a:t>d) </a:t>
            </a:r>
            <a:r>
              <a:rPr lang="it-IT" sz="1600" i="1" dirty="0" err="1" smtClean="0">
                <a:solidFill>
                  <a:srgbClr val="632523"/>
                </a:solidFill>
                <a:latin typeface="Calibri"/>
              </a:rPr>
              <a:t>Interaction</a:t>
            </a:r>
            <a:r>
              <a:rPr lang="it-IT" sz="1600" i="1" dirty="0" smtClean="0">
                <a:solidFill>
                  <a:srgbClr val="632523"/>
                </a:solidFill>
                <a:latin typeface="Calibri"/>
              </a:rPr>
              <a:t> </a:t>
            </a:r>
            <a:r>
              <a:rPr lang="it-IT" sz="1600" i="1" dirty="0" err="1" smtClean="0">
                <a:solidFill>
                  <a:srgbClr val="632523"/>
                </a:solidFill>
                <a:latin typeface="Calibri"/>
              </a:rPr>
              <a:t>within</a:t>
            </a:r>
            <a:r>
              <a:rPr lang="it-IT" sz="1600" i="1" dirty="0" smtClean="0">
                <a:solidFill>
                  <a:srgbClr val="632523"/>
                </a:solidFill>
                <a:latin typeface="Calibri"/>
              </a:rPr>
              <a:t> </a:t>
            </a:r>
            <a:r>
              <a:rPr lang="it-IT" sz="1600" i="1" dirty="0" err="1" smtClean="0">
                <a:solidFill>
                  <a:srgbClr val="632523"/>
                </a:solidFill>
                <a:latin typeface="Calibri"/>
              </a:rPr>
              <a:t>regional</a:t>
            </a:r>
            <a:r>
              <a:rPr lang="it-IT" sz="1600" i="1" dirty="0" smtClean="0">
                <a:solidFill>
                  <a:srgbClr val="632523"/>
                </a:solidFill>
                <a:latin typeface="Calibri"/>
              </a:rPr>
              <a:t>/</a:t>
            </a:r>
            <a:r>
              <a:rPr lang="it-IT" sz="1600" i="1" dirty="0" err="1" smtClean="0">
                <a:solidFill>
                  <a:srgbClr val="632523"/>
                </a:solidFill>
                <a:latin typeface="Calibri"/>
              </a:rPr>
              <a:t>national</a:t>
            </a:r>
            <a:r>
              <a:rPr lang="it-IT" sz="1600" i="1" dirty="0" smtClean="0">
                <a:solidFill>
                  <a:srgbClr val="632523"/>
                </a:solidFill>
                <a:latin typeface="Calibri"/>
              </a:rPr>
              <a:t> </a:t>
            </a:r>
            <a:r>
              <a:rPr lang="it-IT" sz="1600" i="1" dirty="0" err="1">
                <a:solidFill>
                  <a:srgbClr val="632523"/>
                </a:solidFill>
                <a:latin typeface="Calibri"/>
              </a:rPr>
              <a:t>innovation</a:t>
            </a:r>
            <a:r>
              <a:rPr lang="it-IT" sz="1600" i="1" dirty="0">
                <a:solidFill>
                  <a:srgbClr val="632523"/>
                </a:solidFill>
                <a:latin typeface="Calibri"/>
              </a:rPr>
              <a:t> </a:t>
            </a:r>
            <a:r>
              <a:rPr lang="it-IT" sz="1600" i="1" dirty="0" err="1">
                <a:solidFill>
                  <a:srgbClr val="632523"/>
                </a:solidFill>
                <a:latin typeface="Calibri"/>
              </a:rPr>
              <a:t>platforms</a:t>
            </a:r>
            <a:endParaRPr sz="1600" dirty="0"/>
          </a:p>
        </p:txBody>
      </p:sp>
      <p:sp>
        <p:nvSpPr>
          <p:cNvPr id="120" name="CustomShape 3"/>
          <p:cNvSpPr/>
          <p:nvPr/>
        </p:nvSpPr>
        <p:spPr>
          <a:xfrm>
            <a:off x="1819440" y="1056960"/>
            <a:ext cx="5647320" cy="2075040"/>
          </a:xfrm>
          <a:prstGeom prst="rect">
            <a:avLst/>
          </a:prstGeom>
        </p:spPr>
        <p:txBody>
          <a:bodyPr lIns="90000" tIns="45000" rIns="90000" bIns="45000"/>
          <a:lstStyle/>
          <a:p>
            <a:pPr>
              <a:lnSpc>
                <a:spcPct val="100000"/>
              </a:lnSpc>
            </a:pPr>
            <a:r>
              <a:rPr lang="it-IT" sz="2000" i="1" dirty="0">
                <a:solidFill>
                  <a:srgbClr val="632523"/>
                </a:solidFill>
                <a:latin typeface="Calibri"/>
              </a:rPr>
              <a:t>Industrial </a:t>
            </a:r>
            <a:r>
              <a:rPr lang="it-IT" sz="2000" i="1" dirty="0" err="1">
                <a:solidFill>
                  <a:srgbClr val="632523"/>
                </a:solidFill>
                <a:latin typeface="Calibri"/>
              </a:rPr>
              <a:t>District</a:t>
            </a:r>
            <a:r>
              <a:rPr lang="it-IT" sz="2000" i="1" dirty="0">
                <a:solidFill>
                  <a:srgbClr val="632523"/>
                </a:solidFill>
                <a:latin typeface="Calibri"/>
              </a:rPr>
              <a:t>  </a:t>
            </a:r>
            <a:r>
              <a:rPr lang="it-IT" sz="2000" i="1" dirty="0" err="1">
                <a:solidFill>
                  <a:srgbClr val="632523"/>
                </a:solidFill>
                <a:latin typeface="Calibri"/>
              </a:rPr>
              <a:t>exposed</a:t>
            </a:r>
            <a:r>
              <a:rPr lang="it-IT" sz="2000" i="1" dirty="0">
                <a:solidFill>
                  <a:srgbClr val="632523"/>
                </a:solidFill>
                <a:latin typeface="Calibri"/>
              </a:rPr>
              <a:t> </a:t>
            </a:r>
            <a:r>
              <a:rPr lang="it-IT" sz="2000" i="1" dirty="0" err="1">
                <a:solidFill>
                  <a:srgbClr val="632523"/>
                </a:solidFill>
                <a:latin typeface="Calibri"/>
              </a:rPr>
              <a:t>to</a:t>
            </a:r>
            <a:r>
              <a:rPr lang="it-IT" sz="2000" i="1" dirty="0">
                <a:solidFill>
                  <a:srgbClr val="632523"/>
                </a:solidFill>
                <a:latin typeface="Calibri"/>
              </a:rPr>
              <a:t> </a:t>
            </a:r>
            <a:r>
              <a:rPr lang="it-IT" sz="2000" i="1" dirty="0" err="1" smtClean="0">
                <a:solidFill>
                  <a:srgbClr val="632523"/>
                </a:solidFill>
                <a:latin typeface="Calibri"/>
              </a:rPr>
              <a:t>crisis</a:t>
            </a:r>
            <a:r>
              <a:rPr lang="it-IT" sz="2000" i="1" dirty="0" smtClean="0">
                <a:solidFill>
                  <a:srgbClr val="632523"/>
                </a:solidFill>
                <a:latin typeface="Calibri"/>
              </a:rPr>
              <a:t>/</a:t>
            </a:r>
            <a:r>
              <a:rPr lang="it-IT" sz="2000" i="1" dirty="0" err="1" smtClean="0">
                <a:solidFill>
                  <a:srgbClr val="632523"/>
                </a:solidFill>
                <a:latin typeface="Calibri"/>
              </a:rPr>
              <a:t>transition</a:t>
            </a:r>
            <a:r>
              <a:rPr lang="it-IT" sz="2000" i="1" dirty="0" smtClean="0">
                <a:solidFill>
                  <a:srgbClr val="632523"/>
                </a:solidFill>
                <a:latin typeface="Calibri"/>
              </a:rPr>
              <a:t> </a:t>
            </a:r>
            <a:r>
              <a:rPr lang="it-IT" sz="2000" i="1" dirty="0" err="1" smtClean="0">
                <a:solidFill>
                  <a:srgbClr val="632523"/>
                </a:solidFill>
                <a:latin typeface="Calibri"/>
              </a:rPr>
              <a:t>threats</a:t>
            </a:r>
            <a:r>
              <a:rPr lang="it-IT" sz="2000" i="1" dirty="0" smtClean="0">
                <a:solidFill>
                  <a:srgbClr val="632523"/>
                </a:solidFill>
                <a:latin typeface="Calibri"/>
              </a:rPr>
              <a:t> and </a:t>
            </a:r>
            <a:r>
              <a:rPr lang="it-IT" sz="2000" i="1" dirty="0" err="1" smtClean="0">
                <a:solidFill>
                  <a:srgbClr val="632523"/>
                </a:solidFill>
                <a:latin typeface="Calibri"/>
              </a:rPr>
              <a:t>trapped</a:t>
            </a:r>
            <a:r>
              <a:rPr lang="it-IT" sz="2000" i="1" dirty="0" smtClean="0">
                <a:solidFill>
                  <a:srgbClr val="632523"/>
                </a:solidFill>
                <a:latin typeface="Calibri"/>
              </a:rPr>
              <a:t> in cultural </a:t>
            </a:r>
            <a:r>
              <a:rPr lang="it-IT" sz="2000" i="1" dirty="0">
                <a:solidFill>
                  <a:srgbClr val="632523"/>
                </a:solidFill>
                <a:latin typeface="Calibri"/>
              </a:rPr>
              <a:t>and </a:t>
            </a:r>
            <a:r>
              <a:rPr lang="it-IT" sz="2000" i="1" dirty="0" err="1" smtClean="0">
                <a:solidFill>
                  <a:srgbClr val="632523"/>
                </a:solidFill>
                <a:latin typeface="Calibri"/>
              </a:rPr>
              <a:t>organizational</a:t>
            </a:r>
            <a:r>
              <a:rPr lang="it-IT" sz="2000" i="1" dirty="0" smtClean="0">
                <a:solidFill>
                  <a:srgbClr val="632523"/>
                </a:solidFill>
                <a:latin typeface="Calibri"/>
              </a:rPr>
              <a:t> </a:t>
            </a:r>
            <a:r>
              <a:rPr lang="it-IT" sz="2000" i="1" dirty="0" err="1">
                <a:solidFill>
                  <a:srgbClr val="632523"/>
                </a:solidFill>
                <a:latin typeface="Calibri"/>
              </a:rPr>
              <a:t>Lock-in</a:t>
            </a:r>
            <a:endParaRPr dirty="0"/>
          </a:p>
          <a:p>
            <a:pPr>
              <a:lnSpc>
                <a:spcPct val="100000"/>
              </a:lnSpc>
            </a:pPr>
            <a:endParaRPr lang="it-IT" sz="1600" b="1" i="1" dirty="0" smtClean="0">
              <a:solidFill>
                <a:srgbClr val="632523"/>
              </a:solidFill>
              <a:latin typeface="Calibri"/>
            </a:endParaRPr>
          </a:p>
          <a:p>
            <a:pPr>
              <a:lnSpc>
                <a:spcPct val="100000"/>
              </a:lnSpc>
            </a:pPr>
            <a:r>
              <a:rPr lang="it-IT" sz="1600" b="1" i="1" dirty="0" smtClean="0">
                <a:solidFill>
                  <a:srgbClr val="632523"/>
                </a:solidFill>
                <a:latin typeface="Calibri"/>
              </a:rPr>
              <a:t>Way </a:t>
            </a:r>
            <a:r>
              <a:rPr lang="it-IT" sz="1600" b="1" i="1" dirty="0">
                <a:solidFill>
                  <a:srgbClr val="632523"/>
                </a:solidFill>
                <a:latin typeface="Calibri"/>
              </a:rPr>
              <a:t>out </a:t>
            </a:r>
            <a:r>
              <a:rPr lang="it-IT" sz="1600" b="1" i="1" dirty="0" err="1" smtClean="0">
                <a:solidFill>
                  <a:srgbClr val="632523"/>
                </a:solidFill>
                <a:latin typeface="Calibri"/>
              </a:rPr>
              <a:t>Model</a:t>
            </a:r>
            <a:r>
              <a:rPr lang="it-IT" sz="1600" b="1" i="1" dirty="0" smtClean="0">
                <a:solidFill>
                  <a:srgbClr val="632523"/>
                </a:solidFill>
                <a:latin typeface="Calibri"/>
              </a:rPr>
              <a:t> </a:t>
            </a:r>
            <a:r>
              <a:rPr lang="it-IT" sz="1600" b="1" i="1" dirty="0">
                <a:solidFill>
                  <a:srgbClr val="632523"/>
                </a:solidFill>
                <a:latin typeface="Calibri"/>
              </a:rPr>
              <a:t>1: </a:t>
            </a:r>
            <a:r>
              <a:rPr lang="it-IT" sz="1600" i="1" dirty="0">
                <a:solidFill>
                  <a:srgbClr val="632523"/>
                </a:solidFill>
                <a:latin typeface="Calibri"/>
              </a:rPr>
              <a:t>private </a:t>
            </a:r>
            <a:r>
              <a:rPr lang="it-IT" sz="1600" i="1" dirty="0" err="1">
                <a:solidFill>
                  <a:srgbClr val="632523"/>
                </a:solidFill>
                <a:latin typeface="Calibri"/>
              </a:rPr>
              <a:t>strategies</a:t>
            </a:r>
            <a:endParaRPr sz="1600" dirty="0"/>
          </a:p>
          <a:p>
            <a:r>
              <a:rPr lang="it-IT" sz="1600" i="1" dirty="0">
                <a:solidFill>
                  <a:srgbClr val="632523"/>
                </a:solidFill>
                <a:latin typeface="Calibri"/>
              </a:rPr>
              <a:t>- </a:t>
            </a:r>
            <a:r>
              <a:rPr lang="it-IT" sz="1600" i="1" dirty="0" err="1">
                <a:solidFill>
                  <a:srgbClr val="632523"/>
                </a:solidFill>
                <a:latin typeface="Calibri"/>
              </a:rPr>
              <a:t>Diffusion</a:t>
            </a:r>
            <a:r>
              <a:rPr lang="it-IT" sz="1600" i="1" dirty="0">
                <a:solidFill>
                  <a:srgbClr val="632523"/>
                </a:solidFill>
                <a:latin typeface="Calibri"/>
              </a:rPr>
              <a:t> </a:t>
            </a:r>
            <a:r>
              <a:rPr lang="it-IT" sz="1600" i="1" dirty="0" err="1">
                <a:solidFill>
                  <a:srgbClr val="632523"/>
                </a:solidFill>
                <a:latin typeface="Calibri"/>
              </a:rPr>
              <a:t>of</a:t>
            </a:r>
            <a:r>
              <a:rPr lang="it-IT" sz="1600" i="1" dirty="0">
                <a:solidFill>
                  <a:srgbClr val="632523"/>
                </a:solidFill>
                <a:latin typeface="Calibri"/>
              </a:rPr>
              <a:t> “open network </a:t>
            </a:r>
            <a:r>
              <a:rPr lang="it-IT" sz="1600" i="1" dirty="0" err="1">
                <a:solidFill>
                  <a:srgbClr val="632523"/>
                </a:solidFill>
                <a:latin typeface="Calibri"/>
              </a:rPr>
              <a:t>firms</a:t>
            </a:r>
            <a:r>
              <a:rPr lang="it-IT" sz="1600" i="1" dirty="0">
                <a:solidFill>
                  <a:srgbClr val="632523"/>
                </a:solidFill>
                <a:latin typeface="Calibri"/>
              </a:rPr>
              <a:t>” </a:t>
            </a:r>
            <a:endParaRPr sz="1600" dirty="0"/>
          </a:p>
          <a:p>
            <a:pPr>
              <a:lnSpc>
                <a:spcPct val="100000"/>
              </a:lnSpc>
              <a:buFont typeface="StarSymbol"/>
              <a:buChar char="-"/>
            </a:pPr>
            <a:r>
              <a:rPr lang="it-IT" sz="1600" i="1" dirty="0" err="1">
                <a:solidFill>
                  <a:srgbClr val="632523"/>
                </a:solidFill>
                <a:latin typeface="Calibri"/>
              </a:rPr>
              <a:t>Trans-local</a:t>
            </a:r>
            <a:r>
              <a:rPr lang="it-IT" sz="1600" i="1" dirty="0">
                <a:solidFill>
                  <a:srgbClr val="632523"/>
                </a:solidFill>
                <a:latin typeface="Calibri"/>
              </a:rPr>
              <a:t> medium </a:t>
            </a:r>
            <a:r>
              <a:rPr lang="it-IT" sz="1600" i="1" dirty="0" err="1">
                <a:solidFill>
                  <a:srgbClr val="632523"/>
                </a:solidFill>
                <a:latin typeface="Calibri"/>
              </a:rPr>
              <a:t>size</a:t>
            </a:r>
            <a:r>
              <a:rPr lang="it-IT" sz="1600" i="1" dirty="0">
                <a:solidFill>
                  <a:srgbClr val="632523"/>
                </a:solidFill>
                <a:latin typeface="Calibri"/>
              </a:rPr>
              <a:t> </a:t>
            </a:r>
            <a:r>
              <a:rPr lang="it-IT" sz="1600" i="1" dirty="0" err="1">
                <a:solidFill>
                  <a:srgbClr val="632523"/>
                </a:solidFill>
                <a:latin typeface="Calibri"/>
              </a:rPr>
              <a:t>firms</a:t>
            </a:r>
            <a:r>
              <a:rPr lang="it-IT" sz="1600" i="1" dirty="0">
                <a:solidFill>
                  <a:srgbClr val="632523"/>
                </a:solidFill>
                <a:latin typeface="Calibri"/>
              </a:rPr>
              <a:t> </a:t>
            </a:r>
            <a:endParaRPr sz="1600" dirty="0"/>
          </a:p>
          <a:p>
            <a:pPr>
              <a:lnSpc>
                <a:spcPct val="100000"/>
              </a:lnSpc>
              <a:buFont typeface="StarSymbol"/>
              <a:buChar char="-"/>
            </a:pPr>
            <a:r>
              <a:rPr lang="it-IT" sz="1600" i="1" dirty="0" err="1" smtClean="0">
                <a:solidFill>
                  <a:srgbClr val="632523"/>
                </a:solidFill>
                <a:latin typeface="Calibri"/>
              </a:rPr>
              <a:t>Insert</a:t>
            </a:r>
            <a:r>
              <a:rPr lang="it-IT" sz="1600" i="1" dirty="0" smtClean="0">
                <a:solidFill>
                  <a:srgbClr val="632523"/>
                </a:solidFill>
                <a:latin typeface="Calibri"/>
              </a:rPr>
              <a:t> in Global </a:t>
            </a:r>
            <a:r>
              <a:rPr lang="it-IT" sz="1600" i="1" dirty="0" err="1">
                <a:solidFill>
                  <a:srgbClr val="632523"/>
                </a:solidFill>
                <a:latin typeface="Calibri"/>
              </a:rPr>
              <a:t>Supply</a:t>
            </a:r>
            <a:r>
              <a:rPr lang="it-IT" sz="1600" i="1" dirty="0">
                <a:solidFill>
                  <a:srgbClr val="632523"/>
                </a:solidFill>
                <a:latin typeface="Calibri"/>
              </a:rPr>
              <a:t> </a:t>
            </a:r>
            <a:r>
              <a:rPr lang="it-IT" sz="1600" i="1" dirty="0" err="1">
                <a:solidFill>
                  <a:srgbClr val="632523"/>
                </a:solidFill>
                <a:latin typeface="Calibri"/>
              </a:rPr>
              <a:t>Chains</a:t>
            </a:r>
            <a:r>
              <a:rPr lang="it-IT" sz="1600" i="1" dirty="0">
                <a:solidFill>
                  <a:srgbClr val="632523"/>
                </a:solidFill>
                <a:latin typeface="Calibri"/>
              </a:rPr>
              <a:t> </a:t>
            </a:r>
            <a:r>
              <a:rPr lang="it-IT" sz="1600" i="1" dirty="0" err="1">
                <a:solidFill>
                  <a:srgbClr val="632523"/>
                </a:solidFill>
                <a:latin typeface="Calibri"/>
              </a:rPr>
              <a:t>with</a:t>
            </a:r>
            <a:r>
              <a:rPr lang="it-IT" sz="1600" i="1" dirty="0">
                <a:solidFill>
                  <a:srgbClr val="632523"/>
                </a:solidFill>
                <a:latin typeface="Calibri"/>
              </a:rPr>
              <a:t> </a:t>
            </a:r>
            <a:r>
              <a:rPr lang="it-IT" sz="1600" i="1" dirty="0" err="1">
                <a:solidFill>
                  <a:srgbClr val="632523"/>
                </a:solidFill>
                <a:latin typeface="Calibri"/>
              </a:rPr>
              <a:t>distinctive</a:t>
            </a:r>
            <a:r>
              <a:rPr lang="it-IT" sz="1600" i="1" dirty="0">
                <a:solidFill>
                  <a:srgbClr val="632523"/>
                </a:solidFill>
                <a:latin typeface="Calibri"/>
              </a:rPr>
              <a:t> </a:t>
            </a:r>
            <a:r>
              <a:rPr lang="it-IT" sz="1600" i="1" dirty="0" err="1">
                <a:solidFill>
                  <a:srgbClr val="632523"/>
                </a:solidFill>
                <a:latin typeface="Calibri"/>
              </a:rPr>
              <a:t>capabilities</a:t>
            </a:r>
            <a:r>
              <a:rPr lang="it-IT" sz="1600" i="1" dirty="0">
                <a:solidFill>
                  <a:srgbClr val="632523"/>
                </a:solidFill>
                <a:latin typeface="Calibri"/>
              </a:rPr>
              <a:t> </a:t>
            </a:r>
            <a:endParaRPr sz="1600" dirty="0"/>
          </a:p>
          <a:p>
            <a:pPr>
              <a:lnSpc>
                <a:spcPct val="100000"/>
              </a:lnSpc>
            </a:pPr>
            <a:endParaRPr dirty="0"/>
          </a:p>
        </p:txBody>
      </p:sp>
      <p:sp>
        <p:nvSpPr>
          <p:cNvPr id="121" name="CustomShape 4"/>
          <p:cNvSpPr/>
          <p:nvPr/>
        </p:nvSpPr>
        <p:spPr>
          <a:xfrm>
            <a:off x="521640" y="1123200"/>
            <a:ext cx="999000" cy="2927880"/>
          </a:xfrm>
          <a:prstGeom prst="curvedRightArrow">
            <a:avLst>
              <a:gd name="adj1" fmla="val 25000"/>
              <a:gd name="adj2" fmla="val 50000"/>
              <a:gd name="adj3" fmla="val 25000"/>
            </a:avLst>
          </a:prstGeom>
          <a:solidFill>
            <a:srgbClr val="FFFFFF"/>
          </a:solidFill>
          <a:ln w="25560">
            <a:solidFill>
              <a:srgbClr val="FF0000"/>
            </a:solidFill>
            <a:round/>
          </a:ln>
        </p:spPr>
      </p:sp>
      <p:sp>
        <p:nvSpPr>
          <p:cNvPr id="123" name="CustomShape 6"/>
          <p:cNvSpPr/>
          <p:nvPr/>
        </p:nvSpPr>
        <p:spPr>
          <a:xfrm>
            <a:off x="761760" y="1161000"/>
            <a:ext cx="784800" cy="1499040"/>
          </a:xfrm>
          <a:prstGeom prst="curvedRightArrow">
            <a:avLst>
              <a:gd name="adj1" fmla="val 25000"/>
              <a:gd name="adj2" fmla="val 50000"/>
              <a:gd name="adj3" fmla="val 25000"/>
            </a:avLst>
          </a:prstGeom>
          <a:solidFill>
            <a:srgbClr val="FFFFFF"/>
          </a:solidFill>
          <a:ln w="25560">
            <a:solidFill>
              <a:srgbClr val="FF0000"/>
            </a:solidFill>
            <a:round/>
          </a:ln>
        </p:spPr>
      </p:sp>
      <p:sp>
        <p:nvSpPr>
          <p:cNvPr id="125" name="CustomShape 8"/>
          <p:cNvSpPr/>
          <p:nvPr/>
        </p:nvSpPr>
        <p:spPr>
          <a:xfrm>
            <a:off x="521640" y="232920"/>
            <a:ext cx="8071560" cy="455400"/>
          </a:xfrm>
          <a:prstGeom prst="rect">
            <a:avLst/>
          </a:prstGeom>
        </p:spPr>
        <p:txBody>
          <a:bodyPr lIns="90000" tIns="45000" rIns="90000" bIns="45000"/>
          <a:lstStyle/>
          <a:p>
            <a:pPr>
              <a:lnSpc>
                <a:spcPct val="100000"/>
              </a:lnSpc>
            </a:pPr>
            <a:r>
              <a:rPr lang="it-IT" sz="2400" dirty="0" err="1" smtClean="0">
                <a:solidFill>
                  <a:srgbClr val="632523"/>
                </a:solidFill>
                <a:latin typeface="Calibri"/>
              </a:rPr>
              <a:t>Concerning</a:t>
            </a:r>
            <a:r>
              <a:rPr lang="it-IT" sz="2400" dirty="0" smtClean="0">
                <a:solidFill>
                  <a:srgbClr val="632523"/>
                </a:solidFill>
                <a:latin typeface="Calibri"/>
              </a:rPr>
              <a:t> </a:t>
            </a:r>
            <a:r>
              <a:rPr lang="it-IT" sz="2400" dirty="0" err="1" smtClean="0">
                <a:solidFill>
                  <a:srgbClr val="632523"/>
                </a:solidFill>
                <a:latin typeface="Calibri"/>
              </a:rPr>
              <a:t>local</a:t>
            </a:r>
            <a:r>
              <a:rPr lang="it-IT" sz="2400" dirty="0" smtClean="0">
                <a:solidFill>
                  <a:srgbClr val="632523"/>
                </a:solidFill>
                <a:latin typeface="Calibri"/>
              </a:rPr>
              <a:t> </a:t>
            </a:r>
            <a:r>
              <a:rPr lang="it-IT" sz="2400" dirty="0" err="1">
                <a:solidFill>
                  <a:srgbClr val="632523"/>
                </a:solidFill>
                <a:latin typeface="Calibri"/>
              </a:rPr>
              <a:t>policies</a:t>
            </a:r>
            <a:r>
              <a:rPr lang="it-IT" sz="2400" dirty="0">
                <a:solidFill>
                  <a:srgbClr val="632523"/>
                </a:solidFill>
                <a:latin typeface="Calibri"/>
              </a:rPr>
              <a:t> and </a:t>
            </a:r>
            <a:r>
              <a:rPr lang="it-IT" sz="2400" dirty="0" err="1">
                <a:solidFill>
                  <a:srgbClr val="632523"/>
                </a:solidFill>
                <a:latin typeface="Calibri"/>
              </a:rPr>
              <a:t>strategies</a:t>
            </a:r>
            <a:endParaRPr dirty="0"/>
          </a:p>
        </p:txBody>
      </p:sp>
      <p:sp>
        <p:nvSpPr>
          <p:cNvPr id="126" name="CustomShape 9"/>
          <p:cNvSpPr/>
          <p:nvPr/>
        </p:nvSpPr>
        <p:spPr>
          <a:xfrm>
            <a:off x="467544" y="5085184"/>
            <a:ext cx="8285760" cy="1296144"/>
          </a:xfrm>
          <a:prstGeom prst="rect">
            <a:avLst/>
          </a:prstGeom>
        </p:spPr>
        <p:txBody>
          <a:bodyPr lIns="90000" tIns="45000" rIns="90000" bIns="45000"/>
          <a:lstStyle/>
          <a:p>
            <a:r>
              <a:rPr lang="it-IT" b="1" i="1" dirty="0" err="1">
                <a:solidFill>
                  <a:srgbClr val="632523"/>
                </a:solidFill>
                <a:latin typeface="Calibri"/>
              </a:rPr>
              <a:t>Virtuous</a:t>
            </a:r>
            <a:r>
              <a:rPr lang="it-IT" b="1" i="1" dirty="0">
                <a:solidFill>
                  <a:srgbClr val="632523"/>
                </a:solidFill>
                <a:latin typeface="Calibri"/>
              </a:rPr>
              <a:t> </a:t>
            </a:r>
            <a:r>
              <a:rPr lang="it-IT" b="1" i="1" dirty="0" err="1">
                <a:solidFill>
                  <a:srgbClr val="632523"/>
                </a:solidFill>
                <a:latin typeface="Calibri"/>
              </a:rPr>
              <a:t>Circles</a:t>
            </a:r>
            <a:r>
              <a:rPr lang="it-IT" b="1" i="1" dirty="0">
                <a:solidFill>
                  <a:srgbClr val="632523"/>
                </a:solidFill>
                <a:latin typeface="Calibri"/>
              </a:rPr>
              <a:t> are </a:t>
            </a:r>
            <a:r>
              <a:rPr lang="it-IT" b="1" i="1" dirty="0" err="1">
                <a:solidFill>
                  <a:srgbClr val="632523"/>
                </a:solidFill>
                <a:latin typeface="Calibri"/>
              </a:rPr>
              <a:t>generated</a:t>
            </a:r>
            <a:r>
              <a:rPr lang="it-IT" b="1" i="1" dirty="0">
                <a:solidFill>
                  <a:srgbClr val="632523"/>
                </a:solidFill>
                <a:latin typeface="Calibri"/>
              </a:rPr>
              <a:t> by </a:t>
            </a:r>
            <a:r>
              <a:rPr lang="it-IT" b="1" i="1" dirty="0" smtClean="0">
                <a:solidFill>
                  <a:srgbClr val="632523"/>
                </a:solidFill>
                <a:latin typeface="Calibri"/>
              </a:rPr>
              <a:t>Model 1 &amp; 2 </a:t>
            </a:r>
            <a:r>
              <a:rPr lang="it-IT" b="1" i="1" dirty="0" err="1" smtClean="0">
                <a:solidFill>
                  <a:srgbClr val="632523"/>
                </a:solidFill>
                <a:latin typeface="Calibri"/>
              </a:rPr>
              <a:t>playing</a:t>
            </a:r>
            <a:r>
              <a:rPr lang="it-IT" b="1" i="1" dirty="0" smtClean="0">
                <a:solidFill>
                  <a:srgbClr val="632523"/>
                </a:solidFill>
                <a:latin typeface="Calibri"/>
              </a:rPr>
              <a:t> </a:t>
            </a:r>
            <a:r>
              <a:rPr lang="it-IT" b="1" i="1" dirty="0" err="1" smtClean="0">
                <a:solidFill>
                  <a:srgbClr val="632523"/>
                </a:solidFill>
                <a:latin typeface="Calibri"/>
              </a:rPr>
              <a:t>complementarily</a:t>
            </a:r>
            <a:r>
              <a:rPr lang="it-IT" b="1" i="1" dirty="0" smtClean="0">
                <a:solidFill>
                  <a:srgbClr val="632523"/>
                </a:solidFill>
                <a:latin typeface="Calibri"/>
              </a:rPr>
              <a:t> </a:t>
            </a:r>
            <a:r>
              <a:rPr lang="it-IT" b="1" i="1" dirty="0" err="1" smtClean="0">
                <a:solidFill>
                  <a:srgbClr val="632523"/>
                </a:solidFill>
                <a:latin typeface="Calibri"/>
              </a:rPr>
              <a:t>along</a:t>
            </a:r>
            <a:r>
              <a:rPr lang="it-IT" b="1" i="1" dirty="0" smtClean="0">
                <a:solidFill>
                  <a:srgbClr val="632523"/>
                </a:solidFill>
                <a:latin typeface="Calibri"/>
              </a:rPr>
              <a:t> </a:t>
            </a:r>
            <a:r>
              <a:rPr lang="it-IT" b="1" i="1" dirty="0" err="1" smtClean="0">
                <a:solidFill>
                  <a:srgbClr val="632523"/>
                </a:solidFill>
                <a:latin typeface="Calibri"/>
              </a:rPr>
              <a:t>effective</a:t>
            </a:r>
            <a:r>
              <a:rPr lang="it-IT" b="1" i="1" dirty="0" smtClean="0">
                <a:solidFill>
                  <a:srgbClr val="632523"/>
                </a:solidFill>
                <a:latin typeface="Calibri"/>
              </a:rPr>
              <a:t> </a:t>
            </a:r>
            <a:r>
              <a:rPr lang="it-IT" b="1" i="1" dirty="0" err="1" smtClean="0">
                <a:solidFill>
                  <a:srgbClr val="632523"/>
                </a:solidFill>
                <a:latin typeface="Calibri"/>
              </a:rPr>
              <a:t>sequences</a:t>
            </a:r>
            <a:r>
              <a:rPr lang="it-IT" b="1" i="1" dirty="0" smtClean="0">
                <a:solidFill>
                  <a:srgbClr val="632523"/>
                </a:solidFill>
                <a:latin typeface="Calibri"/>
              </a:rPr>
              <a:t>  </a:t>
            </a:r>
            <a:r>
              <a:rPr lang="it-IT" b="1" i="1" dirty="0">
                <a:solidFill>
                  <a:srgbClr val="632523"/>
                </a:solidFill>
                <a:latin typeface="Calibri"/>
              </a:rPr>
              <a:t>(</a:t>
            </a:r>
            <a:r>
              <a:rPr lang="it-IT" b="1" i="1" dirty="0" err="1">
                <a:solidFill>
                  <a:srgbClr val="632523"/>
                </a:solidFill>
                <a:latin typeface="Calibri"/>
              </a:rPr>
              <a:t>Hirschman</a:t>
            </a:r>
            <a:r>
              <a:rPr lang="it-IT" b="1" i="1" dirty="0">
                <a:solidFill>
                  <a:srgbClr val="632523"/>
                </a:solidFill>
                <a:latin typeface="Calibri"/>
              </a:rPr>
              <a:t>)</a:t>
            </a:r>
            <a:endParaRPr dirty="0"/>
          </a:p>
          <a:p>
            <a:pPr>
              <a:lnSpc>
                <a:spcPct val="100000"/>
              </a:lnSpc>
            </a:pPr>
            <a:r>
              <a:rPr lang="it-IT" b="1" i="1" dirty="0" err="1">
                <a:solidFill>
                  <a:srgbClr val="632523"/>
                </a:solidFill>
                <a:latin typeface="Calibri"/>
              </a:rPr>
              <a:t>Vicious</a:t>
            </a:r>
            <a:r>
              <a:rPr lang="it-IT" b="1" i="1" dirty="0">
                <a:solidFill>
                  <a:srgbClr val="632523"/>
                </a:solidFill>
                <a:latin typeface="Calibri"/>
              </a:rPr>
              <a:t> </a:t>
            </a:r>
            <a:r>
              <a:rPr lang="it-IT" b="1" i="1" dirty="0" err="1">
                <a:solidFill>
                  <a:srgbClr val="632523"/>
                </a:solidFill>
                <a:latin typeface="Calibri"/>
              </a:rPr>
              <a:t>Circles</a:t>
            </a:r>
            <a:r>
              <a:rPr lang="it-IT" b="1" i="1" dirty="0">
                <a:solidFill>
                  <a:srgbClr val="632523"/>
                </a:solidFill>
                <a:latin typeface="Calibri"/>
              </a:rPr>
              <a:t> (</a:t>
            </a:r>
            <a:r>
              <a:rPr lang="it-IT" b="1" i="1" dirty="0" err="1">
                <a:solidFill>
                  <a:srgbClr val="632523"/>
                </a:solidFill>
                <a:latin typeface="Calibri"/>
              </a:rPr>
              <a:t>strengthening</a:t>
            </a:r>
            <a:r>
              <a:rPr lang="it-IT" b="1" i="1" dirty="0">
                <a:solidFill>
                  <a:srgbClr val="632523"/>
                </a:solidFill>
                <a:latin typeface="Calibri"/>
              </a:rPr>
              <a:t> </a:t>
            </a:r>
            <a:r>
              <a:rPr lang="it-IT" b="1" i="1" dirty="0" err="1">
                <a:solidFill>
                  <a:srgbClr val="632523"/>
                </a:solidFill>
                <a:latin typeface="Calibri"/>
              </a:rPr>
              <a:t>of</a:t>
            </a:r>
            <a:r>
              <a:rPr lang="it-IT" b="1" i="1" dirty="0">
                <a:solidFill>
                  <a:srgbClr val="632523"/>
                </a:solidFill>
                <a:latin typeface="Calibri"/>
              </a:rPr>
              <a:t> </a:t>
            </a:r>
            <a:r>
              <a:rPr lang="it-IT" b="1" i="1" dirty="0" err="1">
                <a:solidFill>
                  <a:srgbClr val="632523"/>
                </a:solidFill>
                <a:latin typeface="Calibri"/>
              </a:rPr>
              <a:t>lock-in</a:t>
            </a:r>
            <a:r>
              <a:rPr lang="it-IT" b="1" i="1" dirty="0">
                <a:solidFill>
                  <a:srgbClr val="632523"/>
                </a:solidFill>
                <a:latin typeface="Calibri"/>
              </a:rPr>
              <a:t>) are </a:t>
            </a:r>
            <a:r>
              <a:rPr lang="it-IT" b="1" i="1" dirty="0" err="1">
                <a:solidFill>
                  <a:srgbClr val="632523"/>
                </a:solidFill>
                <a:latin typeface="Calibri"/>
              </a:rPr>
              <a:t>generated</a:t>
            </a:r>
            <a:r>
              <a:rPr lang="it-IT" b="1" i="1" dirty="0">
                <a:solidFill>
                  <a:srgbClr val="632523"/>
                </a:solidFill>
                <a:latin typeface="Calibri"/>
              </a:rPr>
              <a:t> </a:t>
            </a:r>
            <a:r>
              <a:rPr lang="it-IT" b="1" i="1" dirty="0" err="1">
                <a:solidFill>
                  <a:srgbClr val="632523"/>
                </a:solidFill>
                <a:latin typeface="Calibri"/>
              </a:rPr>
              <a:t>by</a:t>
            </a:r>
            <a:r>
              <a:rPr lang="it-IT" b="1" i="1" dirty="0">
                <a:solidFill>
                  <a:srgbClr val="632523"/>
                </a:solidFill>
                <a:latin typeface="Calibri"/>
              </a:rPr>
              <a:t> </a:t>
            </a:r>
            <a:r>
              <a:rPr lang="it-IT" b="1" i="1" dirty="0" err="1">
                <a:solidFill>
                  <a:srgbClr val="632523"/>
                </a:solidFill>
                <a:latin typeface="Calibri"/>
              </a:rPr>
              <a:t>eccessively</a:t>
            </a:r>
            <a:r>
              <a:rPr lang="it-IT" b="1" i="1" dirty="0">
                <a:solidFill>
                  <a:srgbClr val="632523"/>
                </a:solidFill>
                <a:latin typeface="Calibri"/>
              </a:rPr>
              <a:t> </a:t>
            </a:r>
            <a:r>
              <a:rPr lang="it-IT" b="1" i="1" dirty="0" err="1">
                <a:solidFill>
                  <a:srgbClr val="632523"/>
                </a:solidFill>
                <a:latin typeface="Calibri"/>
              </a:rPr>
              <a:t>unbalanced</a:t>
            </a:r>
            <a:r>
              <a:rPr lang="it-IT" b="1" i="1" dirty="0">
                <a:solidFill>
                  <a:srgbClr val="632523"/>
                </a:solidFill>
                <a:latin typeface="Calibri"/>
              </a:rPr>
              <a:t> and/or </a:t>
            </a:r>
            <a:r>
              <a:rPr lang="it-IT" b="1" i="1" dirty="0" err="1">
                <a:solidFill>
                  <a:srgbClr val="632523"/>
                </a:solidFill>
                <a:latin typeface="Calibri"/>
              </a:rPr>
              <a:t>weak</a:t>
            </a:r>
            <a:r>
              <a:rPr lang="it-IT" b="1" i="1" dirty="0">
                <a:solidFill>
                  <a:srgbClr val="632523"/>
                </a:solidFill>
                <a:latin typeface="Calibri"/>
              </a:rPr>
              <a:t> </a:t>
            </a:r>
            <a:r>
              <a:rPr lang="it-IT" b="1" i="1" dirty="0" err="1" smtClean="0">
                <a:solidFill>
                  <a:srgbClr val="632523"/>
                </a:solidFill>
                <a:latin typeface="Calibri"/>
              </a:rPr>
              <a:t>interpretations</a:t>
            </a:r>
            <a:r>
              <a:rPr lang="it-IT" b="1" i="1" dirty="0" smtClean="0">
                <a:solidFill>
                  <a:srgbClr val="632523"/>
                </a:solidFill>
                <a:latin typeface="Calibri"/>
              </a:rPr>
              <a:t> </a:t>
            </a:r>
            <a:r>
              <a:rPr lang="it-IT" b="1" i="1" dirty="0" err="1" smtClean="0">
                <a:solidFill>
                  <a:srgbClr val="632523"/>
                </a:solidFill>
                <a:latin typeface="Calibri"/>
              </a:rPr>
              <a:t>of</a:t>
            </a:r>
            <a:r>
              <a:rPr lang="it-IT" b="1" i="1" dirty="0" smtClean="0">
                <a:solidFill>
                  <a:srgbClr val="632523"/>
                </a:solidFill>
                <a:latin typeface="Calibri"/>
              </a:rPr>
              <a:t> </a:t>
            </a:r>
            <a:r>
              <a:rPr lang="it-IT" b="1" i="1" dirty="0" err="1" smtClean="0">
                <a:solidFill>
                  <a:srgbClr val="632523"/>
                </a:solidFill>
                <a:latin typeface="Calibri"/>
              </a:rPr>
              <a:t>Models</a:t>
            </a:r>
            <a:r>
              <a:rPr lang="it-IT" b="1" i="1" dirty="0" smtClean="0">
                <a:solidFill>
                  <a:srgbClr val="632523"/>
                </a:solidFill>
              </a:rPr>
              <a:t> 1 &amp; 2 </a:t>
            </a:r>
            <a:endParaRPr dirty="0"/>
          </a:p>
        </p:txBody>
      </p:sp>
      <p:sp>
        <p:nvSpPr>
          <p:cNvPr id="11" name="Freccia circolare a sinistra 10"/>
          <p:cNvSpPr/>
          <p:nvPr/>
        </p:nvSpPr>
        <p:spPr>
          <a:xfrm flipV="1">
            <a:off x="7640292" y="852594"/>
            <a:ext cx="928688" cy="3357563"/>
          </a:xfrm>
          <a:prstGeom prst="curvedLeftArrow">
            <a:avLst>
              <a:gd name="adj1" fmla="val 25000"/>
              <a:gd name="adj2" fmla="val 121429"/>
              <a:gd name="adj3" fmla="val 25000"/>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chemeClr val="tx1"/>
              </a:solidFill>
            </a:endParaRPr>
          </a:p>
        </p:txBody>
      </p:sp>
      <p:sp>
        <p:nvSpPr>
          <p:cNvPr id="12" name="Freccia circolare a sinistra 11"/>
          <p:cNvSpPr/>
          <p:nvPr/>
        </p:nvSpPr>
        <p:spPr>
          <a:xfrm flipV="1">
            <a:off x="7640292" y="1066907"/>
            <a:ext cx="581025" cy="1714500"/>
          </a:xfrm>
          <a:prstGeom prst="curvedLeftArrow">
            <a:avLst>
              <a:gd name="adj1" fmla="val 25000"/>
              <a:gd name="adj2" fmla="val 121429"/>
              <a:gd name="adj3" fmla="val 25000"/>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611560" y="548680"/>
            <a:ext cx="7887960" cy="5923784"/>
          </a:xfrm>
          <a:prstGeom prst="rect">
            <a:avLst/>
          </a:prstGeom>
        </p:spPr>
        <p:txBody>
          <a:bodyPr lIns="90000" tIns="45000" rIns="90000" bIns="45000"/>
          <a:lstStyle/>
          <a:p>
            <a:pPr>
              <a:lnSpc>
                <a:spcPct val="90000"/>
              </a:lnSpc>
            </a:pPr>
            <a:r>
              <a:rPr lang="it-IT" sz="2400" dirty="0" err="1" smtClean="0">
                <a:solidFill>
                  <a:srgbClr val="632523"/>
                </a:solidFill>
                <a:latin typeface="Calibri"/>
              </a:rPr>
              <a:t>Concerning</a:t>
            </a:r>
            <a:r>
              <a:rPr lang="it-IT" sz="2400" dirty="0" smtClean="0">
                <a:solidFill>
                  <a:srgbClr val="632523"/>
                </a:solidFill>
                <a:latin typeface="Calibri"/>
              </a:rPr>
              <a:t> </a:t>
            </a:r>
            <a:r>
              <a:rPr lang="it-IT" sz="2400" dirty="0" err="1" smtClean="0">
                <a:solidFill>
                  <a:srgbClr val="632523"/>
                </a:solidFill>
                <a:latin typeface="Calibri"/>
              </a:rPr>
              <a:t>regional</a:t>
            </a:r>
            <a:r>
              <a:rPr lang="it-IT" sz="2400" dirty="0" smtClean="0">
                <a:solidFill>
                  <a:srgbClr val="632523"/>
                </a:solidFill>
                <a:latin typeface="Calibri"/>
              </a:rPr>
              <a:t> </a:t>
            </a:r>
            <a:r>
              <a:rPr lang="it-IT" sz="2400" dirty="0">
                <a:solidFill>
                  <a:srgbClr val="632523"/>
                </a:solidFill>
                <a:latin typeface="Calibri"/>
              </a:rPr>
              <a:t>and </a:t>
            </a:r>
            <a:r>
              <a:rPr lang="it-IT" sz="2400" dirty="0" err="1">
                <a:solidFill>
                  <a:srgbClr val="632523"/>
                </a:solidFill>
                <a:latin typeface="Calibri"/>
              </a:rPr>
              <a:t>national</a:t>
            </a:r>
            <a:r>
              <a:rPr lang="it-IT" sz="2400" dirty="0">
                <a:solidFill>
                  <a:srgbClr val="632523"/>
                </a:solidFill>
                <a:latin typeface="Calibri"/>
              </a:rPr>
              <a:t> </a:t>
            </a:r>
            <a:r>
              <a:rPr lang="it-IT" sz="2400" dirty="0" err="1">
                <a:solidFill>
                  <a:srgbClr val="632523"/>
                </a:solidFill>
                <a:latin typeface="Calibri"/>
              </a:rPr>
              <a:t>platforms</a:t>
            </a:r>
            <a:r>
              <a:rPr lang="it-IT" sz="2400" dirty="0">
                <a:solidFill>
                  <a:srgbClr val="632523"/>
                </a:solidFill>
                <a:latin typeface="Calibri"/>
              </a:rPr>
              <a:t> </a:t>
            </a:r>
            <a:r>
              <a:rPr lang="it-IT" sz="2400" dirty="0" smtClean="0">
                <a:solidFill>
                  <a:srgbClr val="632523"/>
                </a:solidFill>
                <a:latin typeface="Calibri"/>
              </a:rPr>
              <a:t>– 1</a:t>
            </a:r>
          </a:p>
          <a:p>
            <a:pPr>
              <a:lnSpc>
                <a:spcPct val="90000"/>
              </a:lnSpc>
            </a:pPr>
            <a:endParaRPr lang="it-IT" sz="2400" dirty="0" smtClean="0">
              <a:solidFill>
                <a:srgbClr val="632523"/>
              </a:solidFill>
              <a:latin typeface="Calibri"/>
            </a:endParaRPr>
          </a:p>
          <a:p>
            <a:pPr>
              <a:lnSpc>
                <a:spcPct val="90000"/>
              </a:lnSpc>
            </a:pPr>
            <a:r>
              <a:rPr lang="en-US" sz="2000" i="1" dirty="0" smtClean="0">
                <a:solidFill>
                  <a:srgbClr val="632523"/>
                </a:solidFill>
              </a:rPr>
              <a:t>Concept : large territorial and institutional fields of integration and related variety of specialized manufacturing; specialized services; environmental, cultural, civil attitudes and creativity; related skills and tech. investments</a:t>
            </a:r>
            <a:endParaRPr lang="en-US" sz="2000" dirty="0" smtClean="0"/>
          </a:p>
          <a:p>
            <a:pPr>
              <a:lnSpc>
                <a:spcPct val="90000"/>
              </a:lnSpc>
            </a:pPr>
            <a:endParaRPr lang="it-IT" sz="2000" i="1" dirty="0" smtClean="0">
              <a:solidFill>
                <a:srgbClr val="632523"/>
              </a:solidFill>
              <a:latin typeface="Calibri"/>
            </a:endParaRPr>
          </a:p>
          <a:p>
            <a:pPr>
              <a:lnSpc>
                <a:spcPct val="90000"/>
              </a:lnSpc>
            </a:pPr>
            <a:r>
              <a:rPr lang="it-IT" sz="2000" b="1" i="1" dirty="0" err="1" smtClean="0">
                <a:solidFill>
                  <a:srgbClr val="632523"/>
                </a:solidFill>
                <a:latin typeface="Calibri"/>
              </a:rPr>
              <a:t>It</a:t>
            </a:r>
            <a:r>
              <a:rPr lang="it-IT" sz="2000" b="1" i="1" dirty="0" smtClean="0">
                <a:solidFill>
                  <a:srgbClr val="632523"/>
                </a:solidFill>
                <a:latin typeface="Calibri"/>
              </a:rPr>
              <a:t> </a:t>
            </a:r>
            <a:r>
              <a:rPr lang="it-IT" sz="2000" b="1" i="1" dirty="0" err="1" smtClean="0">
                <a:solidFill>
                  <a:srgbClr val="632523"/>
                </a:solidFill>
                <a:latin typeface="Calibri"/>
              </a:rPr>
              <a:t>has</a:t>
            </a:r>
            <a:r>
              <a:rPr lang="it-IT" sz="2000" b="1" i="1" dirty="0" smtClean="0">
                <a:solidFill>
                  <a:srgbClr val="632523"/>
                </a:solidFill>
                <a:latin typeface="Calibri"/>
              </a:rPr>
              <a:t> </a:t>
            </a:r>
            <a:r>
              <a:rPr lang="it-IT" sz="2000" b="1" i="1" dirty="0" err="1" smtClean="0">
                <a:solidFill>
                  <a:srgbClr val="632523"/>
                </a:solidFill>
                <a:latin typeface="Calibri"/>
              </a:rPr>
              <a:t>already</a:t>
            </a:r>
            <a:r>
              <a:rPr lang="it-IT" sz="2000" b="1" i="1" dirty="0" smtClean="0">
                <a:solidFill>
                  <a:srgbClr val="632523"/>
                </a:solidFill>
                <a:latin typeface="Calibri"/>
              </a:rPr>
              <a:t> </a:t>
            </a:r>
            <a:r>
              <a:rPr lang="it-IT" sz="2000" b="1" i="1" dirty="0" err="1" smtClean="0">
                <a:solidFill>
                  <a:srgbClr val="632523"/>
                </a:solidFill>
                <a:latin typeface="Calibri"/>
              </a:rPr>
              <a:t>worked</a:t>
            </a:r>
            <a:r>
              <a:rPr lang="it-IT" sz="2000" b="1" i="1" dirty="0" smtClean="0">
                <a:solidFill>
                  <a:srgbClr val="632523"/>
                </a:solidFill>
                <a:latin typeface="Calibri"/>
              </a:rPr>
              <a:t>! </a:t>
            </a:r>
            <a:r>
              <a:rPr lang="it-IT" sz="2000" i="1" dirty="0">
                <a:solidFill>
                  <a:srgbClr val="632523"/>
                </a:solidFill>
                <a:latin typeface="Calibri"/>
              </a:rPr>
              <a:t>-  the «</a:t>
            </a:r>
            <a:r>
              <a:rPr lang="it-IT" sz="2000" i="1" dirty="0" err="1">
                <a:solidFill>
                  <a:srgbClr val="632523"/>
                </a:solidFill>
                <a:latin typeface="Calibri"/>
              </a:rPr>
              <a:t>magic</a:t>
            </a:r>
            <a:r>
              <a:rPr lang="it-IT" sz="2000" i="1" dirty="0">
                <a:solidFill>
                  <a:srgbClr val="632523"/>
                </a:solidFill>
                <a:latin typeface="Calibri"/>
              </a:rPr>
              <a:t> </a:t>
            </a:r>
            <a:r>
              <a:rPr lang="it-IT" sz="2000" i="1" dirty="0" err="1">
                <a:solidFill>
                  <a:srgbClr val="632523"/>
                </a:solidFill>
                <a:latin typeface="Calibri"/>
              </a:rPr>
              <a:t>circles</a:t>
            </a:r>
            <a:r>
              <a:rPr lang="it-IT" sz="2000" i="1" dirty="0">
                <a:solidFill>
                  <a:srgbClr val="632523"/>
                </a:solidFill>
                <a:latin typeface="Calibri"/>
              </a:rPr>
              <a:t>» </a:t>
            </a:r>
            <a:r>
              <a:rPr lang="it-IT" sz="2000" i="1" dirty="0" err="1">
                <a:solidFill>
                  <a:srgbClr val="632523"/>
                </a:solidFill>
                <a:latin typeface="Calibri"/>
              </a:rPr>
              <a:t>of</a:t>
            </a:r>
            <a:r>
              <a:rPr lang="it-IT" sz="2000" i="1" dirty="0">
                <a:solidFill>
                  <a:srgbClr val="632523"/>
                </a:solidFill>
                <a:latin typeface="Calibri"/>
              </a:rPr>
              <a:t> the </a:t>
            </a:r>
            <a:r>
              <a:rPr lang="it-IT" sz="2000" i="1" dirty="0" err="1">
                <a:solidFill>
                  <a:srgbClr val="632523"/>
                </a:solidFill>
                <a:latin typeface="Calibri"/>
              </a:rPr>
              <a:t>made</a:t>
            </a:r>
            <a:r>
              <a:rPr lang="it-IT" sz="2000" i="1" dirty="0">
                <a:solidFill>
                  <a:srgbClr val="632523"/>
                </a:solidFill>
                <a:latin typeface="Calibri"/>
              </a:rPr>
              <a:t> in Italy</a:t>
            </a:r>
            <a:endParaRPr dirty="0"/>
          </a:p>
          <a:p>
            <a:pPr>
              <a:spcBef>
                <a:spcPts val="600"/>
              </a:spcBef>
              <a:buSzPct val="25000"/>
            </a:pPr>
            <a:r>
              <a:rPr lang="en-US" dirty="0" smtClean="0">
                <a:solidFill>
                  <a:srgbClr val="632523"/>
                </a:solidFill>
                <a:latin typeface="Calibri"/>
                <a:ea typeface="Times New Roman"/>
              </a:rPr>
              <a:t>Italian </a:t>
            </a:r>
            <a:r>
              <a:rPr lang="en-US" dirty="0">
                <a:solidFill>
                  <a:srgbClr val="632523"/>
                </a:solidFill>
                <a:latin typeface="Calibri"/>
                <a:ea typeface="Times New Roman"/>
              </a:rPr>
              <a:t>major </a:t>
            </a:r>
            <a:r>
              <a:rPr lang="en-US" dirty="0" smtClean="0">
                <a:solidFill>
                  <a:srgbClr val="632523"/>
                </a:solidFill>
                <a:latin typeface="Calibri"/>
                <a:ea typeface="Times New Roman"/>
              </a:rPr>
              <a:t>cities, e.g. Milan, Verona, Vicenza, </a:t>
            </a:r>
            <a:r>
              <a:rPr lang="en-US" dirty="0" err="1" smtClean="0">
                <a:solidFill>
                  <a:srgbClr val="632523"/>
                </a:solidFill>
                <a:latin typeface="Calibri"/>
                <a:ea typeface="Times New Roman"/>
              </a:rPr>
              <a:t>Venezia</a:t>
            </a:r>
            <a:r>
              <a:rPr lang="en-US" dirty="0" smtClean="0">
                <a:solidFill>
                  <a:srgbClr val="632523"/>
                </a:solidFill>
                <a:latin typeface="Calibri"/>
                <a:ea typeface="Times New Roman"/>
              </a:rPr>
              <a:t>, Bologna, Modena, Parma</a:t>
            </a:r>
            <a:r>
              <a:rPr lang="en-US" dirty="0" smtClean="0">
                <a:solidFill>
                  <a:srgbClr val="632523"/>
                </a:solidFill>
                <a:ea typeface="Times New Roman"/>
              </a:rPr>
              <a:t>, Florence, Rome - pivots </a:t>
            </a:r>
            <a:r>
              <a:rPr lang="en-US" dirty="0" smtClean="0">
                <a:solidFill>
                  <a:srgbClr val="632523"/>
                </a:solidFill>
                <a:latin typeface="Calibri"/>
                <a:ea typeface="Times New Roman"/>
              </a:rPr>
              <a:t>both for catalyzing a world image of Italy as the homeland of good living and fine personal products, and for ensuring large infrastructure, high </a:t>
            </a:r>
            <a:r>
              <a:rPr lang="en-US" dirty="0">
                <a:solidFill>
                  <a:srgbClr val="632523"/>
                </a:solidFill>
                <a:latin typeface="Calibri"/>
                <a:ea typeface="Times New Roman"/>
              </a:rPr>
              <a:t>technology and high </a:t>
            </a:r>
            <a:r>
              <a:rPr lang="en-US" dirty="0" smtClean="0">
                <a:solidFill>
                  <a:srgbClr val="632523"/>
                </a:solidFill>
                <a:latin typeface="Calibri"/>
                <a:ea typeface="Times New Roman"/>
              </a:rPr>
              <a:t>culture services </a:t>
            </a:r>
          </a:p>
          <a:p>
            <a:pPr>
              <a:spcBef>
                <a:spcPts val="600"/>
              </a:spcBef>
              <a:buSzPct val="25000"/>
            </a:pPr>
            <a:r>
              <a:rPr lang="en-US" dirty="0" smtClean="0">
                <a:solidFill>
                  <a:srgbClr val="632523"/>
                </a:solidFill>
                <a:latin typeface="Calibri"/>
                <a:ea typeface="Times New Roman"/>
              </a:rPr>
              <a:t>→ growth and success of </a:t>
            </a:r>
            <a:r>
              <a:rPr lang="en-US" dirty="0">
                <a:solidFill>
                  <a:srgbClr val="632523"/>
                </a:solidFill>
                <a:latin typeface="Calibri"/>
                <a:ea typeface="Times New Roman"/>
              </a:rPr>
              <a:t>made in Italy </a:t>
            </a:r>
            <a:r>
              <a:rPr lang="en-US" dirty="0" smtClean="0">
                <a:solidFill>
                  <a:srgbClr val="632523"/>
                </a:solidFill>
                <a:latin typeface="Calibri"/>
                <a:ea typeface="Times New Roman"/>
              </a:rPr>
              <a:t>and  its manufacturing bases in nearby industrial districts, along the second half of the XX century.</a:t>
            </a:r>
          </a:p>
          <a:p>
            <a:pPr>
              <a:spcBef>
                <a:spcPts val="600"/>
              </a:spcBef>
              <a:buSzPct val="25000"/>
            </a:pPr>
            <a:r>
              <a:rPr lang="en-US" dirty="0" smtClean="0">
                <a:solidFill>
                  <a:srgbClr val="632523"/>
                </a:solidFill>
                <a:ea typeface="Times New Roman"/>
              </a:rPr>
              <a:t>→ the same cities would not have developed such capabilities </a:t>
            </a:r>
            <a:r>
              <a:rPr lang="en-US" dirty="0">
                <a:solidFill>
                  <a:srgbClr val="632523"/>
                </a:solidFill>
                <a:latin typeface="Calibri"/>
                <a:ea typeface="Times New Roman"/>
              </a:rPr>
              <a:t>without the growth of sets of industrial districts specialized in various </a:t>
            </a:r>
            <a:r>
              <a:rPr lang="en-US" dirty="0" smtClean="0">
                <a:solidFill>
                  <a:srgbClr val="632523"/>
                </a:solidFill>
                <a:latin typeface="Calibri"/>
                <a:ea typeface="Times New Roman"/>
              </a:rPr>
              <a:t>sectors </a:t>
            </a:r>
            <a:r>
              <a:rPr lang="en-US" dirty="0">
                <a:solidFill>
                  <a:srgbClr val="632523"/>
                </a:solidFill>
                <a:latin typeface="Calibri"/>
                <a:ea typeface="Times New Roman"/>
              </a:rPr>
              <a:t>of </a:t>
            </a:r>
            <a:r>
              <a:rPr lang="en-US" dirty="0" smtClean="0">
                <a:solidFill>
                  <a:srgbClr val="632523"/>
                </a:solidFill>
                <a:latin typeface="Calibri"/>
                <a:ea typeface="Times New Roman"/>
              </a:rPr>
              <a:t>made </a:t>
            </a:r>
            <a:r>
              <a:rPr lang="en-US" dirty="0">
                <a:solidFill>
                  <a:srgbClr val="632523"/>
                </a:solidFill>
                <a:latin typeface="Calibri"/>
                <a:ea typeface="Times New Roman"/>
              </a:rPr>
              <a:t>in </a:t>
            </a:r>
            <a:r>
              <a:rPr lang="en-US" dirty="0" smtClean="0">
                <a:solidFill>
                  <a:srgbClr val="632523"/>
                </a:solidFill>
                <a:latin typeface="Calibri"/>
                <a:ea typeface="Times New Roman"/>
              </a:rPr>
              <a:t>Italy.</a:t>
            </a:r>
          </a:p>
          <a:p>
            <a:pPr>
              <a:lnSpc>
                <a:spcPct val="90000"/>
              </a:lnSpc>
              <a:spcBef>
                <a:spcPts val="600"/>
              </a:spcBef>
            </a:pPr>
            <a:endParaRPr lang="it-IT" dirty="0" smtClean="0">
              <a:solidFill>
                <a:srgbClr val="632523"/>
              </a:solidFill>
              <a:latin typeface="Calibri"/>
            </a:endParaRPr>
          </a:p>
          <a:p>
            <a:pPr>
              <a:lnSpc>
                <a:spcPct val="90000"/>
              </a:lnSpc>
              <a:spcBef>
                <a:spcPts val="600"/>
              </a:spcBef>
            </a:pPr>
            <a:r>
              <a:rPr lang="it-IT" sz="2000" dirty="0" err="1" smtClean="0">
                <a:solidFill>
                  <a:srgbClr val="632523"/>
                </a:solidFill>
                <a:latin typeface="Calibri"/>
              </a:rPr>
              <a:t>Specific</a:t>
            </a:r>
            <a:r>
              <a:rPr lang="it-IT" sz="2000" dirty="0" smtClean="0">
                <a:solidFill>
                  <a:srgbClr val="632523"/>
                </a:solidFill>
                <a:latin typeface="Calibri"/>
              </a:rPr>
              <a:t> </a:t>
            </a:r>
            <a:r>
              <a:rPr lang="it-IT" sz="2000" dirty="0" err="1">
                <a:solidFill>
                  <a:srgbClr val="632523"/>
                </a:solidFill>
                <a:latin typeface="Calibri"/>
              </a:rPr>
              <a:t>innovation</a:t>
            </a:r>
            <a:r>
              <a:rPr lang="it-IT" sz="2000" dirty="0">
                <a:solidFill>
                  <a:srgbClr val="632523"/>
                </a:solidFill>
                <a:latin typeface="Calibri"/>
              </a:rPr>
              <a:t> </a:t>
            </a:r>
            <a:r>
              <a:rPr lang="it-IT" sz="2000" dirty="0" err="1">
                <a:solidFill>
                  <a:srgbClr val="632523"/>
                </a:solidFill>
                <a:latin typeface="Calibri"/>
              </a:rPr>
              <a:t>platforms</a:t>
            </a:r>
            <a:r>
              <a:rPr lang="it-IT" sz="2000" dirty="0">
                <a:solidFill>
                  <a:srgbClr val="632523"/>
                </a:solidFill>
                <a:latin typeface="Calibri"/>
              </a:rPr>
              <a:t> can </a:t>
            </a:r>
            <a:r>
              <a:rPr lang="it-IT" sz="2000" dirty="0" err="1" smtClean="0">
                <a:solidFill>
                  <a:srgbClr val="632523"/>
                </a:solidFill>
                <a:latin typeface="Calibri"/>
              </a:rPr>
              <a:t>support</a:t>
            </a:r>
            <a:r>
              <a:rPr lang="it-IT" sz="2000" dirty="0" smtClean="0">
                <a:solidFill>
                  <a:srgbClr val="632523"/>
                </a:solidFill>
                <a:latin typeface="Calibri"/>
              </a:rPr>
              <a:t> the </a:t>
            </a:r>
            <a:r>
              <a:rPr lang="it-IT" sz="2000" dirty="0" err="1" smtClean="0">
                <a:solidFill>
                  <a:srgbClr val="632523"/>
                </a:solidFill>
                <a:latin typeface="Calibri"/>
              </a:rPr>
              <a:t>renewal</a:t>
            </a:r>
            <a:r>
              <a:rPr lang="it-IT" sz="2000" dirty="0" smtClean="0">
                <a:solidFill>
                  <a:srgbClr val="632523"/>
                </a:solidFill>
                <a:latin typeface="Calibri"/>
              </a:rPr>
              <a:t> </a:t>
            </a:r>
            <a:r>
              <a:rPr lang="it-IT" sz="2000" dirty="0">
                <a:solidFill>
                  <a:srgbClr val="632523"/>
                </a:solidFill>
                <a:latin typeface="Calibri"/>
              </a:rPr>
              <a:t>and </a:t>
            </a:r>
            <a:r>
              <a:rPr lang="it-IT" sz="2000" dirty="0" err="1">
                <a:solidFill>
                  <a:srgbClr val="632523"/>
                </a:solidFill>
                <a:latin typeface="Calibri"/>
              </a:rPr>
              <a:t>strenghtening</a:t>
            </a:r>
            <a:r>
              <a:rPr lang="it-IT" sz="2000" dirty="0">
                <a:solidFill>
                  <a:srgbClr val="632523"/>
                </a:solidFill>
                <a:latin typeface="Calibri"/>
              </a:rPr>
              <a:t> </a:t>
            </a:r>
            <a:r>
              <a:rPr lang="it-IT" sz="2000" dirty="0" smtClean="0">
                <a:solidFill>
                  <a:srgbClr val="632523"/>
                </a:solidFill>
                <a:latin typeface="Calibri"/>
              </a:rPr>
              <a:t> </a:t>
            </a:r>
            <a:r>
              <a:rPr lang="it-IT" sz="2000" dirty="0" err="1" smtClean="0">
                <a:solidFill>
                  <a:srgbClr val="632523"/>
                </a:solidFill>
                <a:latin typeface="Calibri"/>
              </a:rPr>
              <a:t>of</a:t>
            </a:r>
            <a:r>
              <a:rPr lang="it-IT" sz="2000" dirty="0" smtClean="0">
                <a:solidFill>
                  <a:srgbClr val="632523"/>
                </a:solidFill>
                <a:latin typeface="Calibri"/>
              </a:rPr>
              <a:t> </a:t>
            </a:r>
            <a:r>
              <a:rPr lang="it-IT" sz="2000" dirty="0" err="1" smtClean="0">
                <a:solidFill>
                  <a:srgbClr val="632523"/>
                </a:solidFill>
                <a:latin typeface="Calibri"/>
              </a:rPr>
              <a:t>those</a:t>
            </a:r>
            <a:r>
              <a:rPr lang="it-IT" sz="2000" dirty="0" smtClean="0">
                <a:solidFill>
                  <a:srgbClr val="632523"/>
                </a:solidFill>
                <a:latin typeface="Calibri"/>
              </a:rPr>
              <a:t> </a:t>
            </a:r>
            <a:r>
              <a:rPr lang="it-IT" sz="2000" dirty="0" err="1" smtClean="0">
                <a:solidFill>
                  <a:srgbClr val="632523"/>
                </a:solidFill>
                <a:latin typeface="Calibri"/>
              </a:rPr>
              <a:t>magic</a:t>
            </a:r>
            <a:r>
              <a:rPr lang="it-IT" sz="2000" dirty="0" smtClean="0">
                <a:solidFill>
                  <a:srgbClr val="632523"/>
                </a:solidFill>
                <a:latin typeface="Calibri"/>
              </a:rPr>
              <a:t> </a:t>
            </a:r>
            <a:r>
              <a:rPr lang="it-IT" sz="2000" dirty="0" err="1" smtClean="0">
                <a:solidFill>
                  <a:srgbClr val="632523"/>
                </a:solidFill>
                <a:latin typeface="Calibri"/>
              </a:rPr>
              <a:t>circles</a:t>
            </a:r>
            <a:r>
              <a:rPr lang="it-IT" sz="2000" dirty="0" smtClean="0">
                <a:solidFill>
                  <a:srgbClr val="632523"/>
                </a:solidFill>
                <a:latin typeface="Calibri"/>
              </a:rPr>
              <a:t> (</a:t>
            </a:r>
            <a:r>
              <a:rPr lang="it-IT" sz="2000" dirty="0" err="1" smtClean="0">
                <a:solidFill>
                  <a:srgbClr val="632523"/>
                </a:solidFill>
                <a:latin typeface="Calibri"/>
              </a:rPr>
              <a:t>e.g.Expo</a:t>
            </a:r>
            <a:r>
              <a:rPr lang="it-IT" sz="2000" dirty="0" smtClean="0">
                <a:solidFill>
                  <a:srgbClr val="632523"/>
                </a:solidFill>
                <a:latin typeface="Calibri"/>
              </a:rPr>
              <a:t> 2015?). </a:t>
            </a:r>
            <a:endParaRPr sz="2000" dirty="0"/>
          </a:p>
          <a:p>
            <a:pPr algn="just"/>
            <a:endParaRPr dirty="0"/>
          </a:p>
        </p:txBody>
      </p:sp>
      <p:sp>
        <p:nvSpPr>
          <p:cNvPr id="128" name="CustomShape 2"/>
          <p:cNvSpPr/>
          <p:nvPr/>
        </p:nvSpPr>
        <p:spPr>
          <a:xfrm>
            <a:off x="6553080" y="6356520"/>
            <a:ext cx="2132640" cy="363960"/>
          </a:xfrm>
          <a:prstGeom prst="rect">
            <a:avLst/>
          </a:prstGeom>
        </p:spPr>
        <p:txBody>
          <a:bodyPr lIns="90000" tIns="45000" rIns="90000" bIns="45000" anchor="ctr"/>
          <a:lstStyle/>
          <a:p>
            <a:pPr algn="r">
              <a:lnSpc>
                <a:spcPct val="100000"/>
              </a:lnSpc>
            </a:pPr>
            <a:fld id="{8960484C-0C12-4A4A-AED7-48CF144D8681}" type="slidenum">
              <a:rPr lang="it-IT" sz="1200">
                <a:solidFill>
                  <a:srgbClr val="8B8B8B"/>
                </a:solidFill>
                <a:latin typeface="Calibri"/>
              </a:rPr>
              <a:pPr algn="r">
                <a:lnSpc>
                  <a:spcPct val="100000"/>
                </a:lnSpc>
              </a:pPr>
              <a:t>9</a:t>
            </a:fld>
            <a:endParaRPr/>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clissi">
  <a:themeElements>
    <a:clrScheme name="Eclissi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ssi">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ssi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ssi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ssi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ssi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ssi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ssi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ssi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ssi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ssi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ssi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3813</TotalTime>
  <Words>1294</Words>
  <Application>Microsoft Macintosh PowerPoint</Application>
  <PresentationFormat>Presentazione su schermo (4:3)</PresentationFormat>
  <Paragraphs>111</Paragraphs>
  <Slides>12</Slides>
  <Notes>0</Notes>
  <HiddenSlides>0</HiddenSlides>
  <MMClips>0</MMClips>
  <ScaleCrop>false</ScaleCrop>
  <HeadingPairs>
    <vt:vector size="4" baseType="variant">
      <vt:variant>
        <vt:lpstr>Tema</vt:lpstr>
      </vt:variant>
      <vt:variant>
        <vt:i4>2</vt:i4>
      </vt:variant>
      <vt:variant>
        <vt:lpstr>Titoli diapositive</vt:lpstr>
      </vt:variant>
      <vt:variant>
        <vt:i4>12</vt:i4>
      </vt:variant>
    </vt:vector>
  </HeadingPairs>
  <TitlesOfParts>
    <vt:vector size="14" baseType="lpstr">
      <vt:lpstr>Tema di Office</vt:lpstr>
      <vt:lpstr>Eclissi</vt:lpstr>
      <vt:lpstr>Local and Industrial Development  Module A - 8  Marco Bellandi  </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 Bell</dc:creator>
  <cp:lastModifiedBy>Work</cp:lastModifiedBy>
  <cp:revision>336</cp:revision>
  <dcterms:created xsi:type="dcterms:W3CDTF">2012-10-06T09:48:53Z</dcterms:created>
  <dcterms:modified xsi:type="dcterms:W3CDTF">2014-10-15T09:31:43Z</dcterms:modified>
</cp:coreProperties>
</file>